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78" r:id="rId4"/>
    <p:sldId id="259" r:id="rId5"/>
    <p:sldId id="262" r:id="rId6"/>
    <p:sldId id="264" r:id="rId7"/>
    <p:sldId id="265" r:id="rId8"/>
    <p:sldId id="266" r:id="rId9"/>
    <p:sldId id="307" r:id="rId10"/>
    <p:sldId id="308" r:id="rId11"/>
    <p:sldId id="271" r:id="rId12"/>
    <p:sldId id="272" r:id="rId13"/>
    <p:sldId id="274" r:id="rId14"/>
    <p:sldId id="275" r:id="rId15"/>
    <p:sldId id="280" r:id="rId16"/>
    <p:sldId id="281" r:id="rId17"/>
    <p:sldId id="282" r:id="rId18"/>
    <p:sldId id="284" r:id="rId19"/>
    <p:sldId id="285" r:id="rId20"/>
    <p:sldId id="287" r:id="rId21"/>
    <p:sldId id="316" r:id="rId22"/>
    <p:sldId id="288" r:id="rId23"/>
    <p:sldId id="289" r:id="rId24"/>
    <p:sldId id="290" r:id="rId25"/>
    <p:sldId id="291" r:id="rId26"/>
    <p:sldId id="292" r:id="rId27"/>
    <p:sldId id="306" r:id="rId28"/>
    <p:sldId id="329" r:id="rId29"/>
    <p:sldId id="330" r:id="rId30"/>
    <p:sldId id="331" r:id="rId31"/>
    <p:sldId id="333" r:id="rId32"/>
    <p:sldId id="346" r:id="rId33"/>
    <p:sldId id="347" r:id="rId34"/>
    <p:sldId id="348" r:id="rId35"/>
    <p:sldId id="349" r:id="rId36"/>
    <p:sldId id="294" r:id="rId37"/>
    <p:sldId id="335" r:id="rId38"/>
    <p:sldId id="336" r:id="rId39"/>
    <p:sldId id="337" r:id="rId40"/>
    <p:sldId id="338" r:id="rId41"/>
    <p:sldId id="339" r:id="rId42"/>
    <p:sldId id="350" r:id="rId43"/>
    <p:sldId id="343" r:id="rId44"/>
    <p:sldId id="344" r:id="rId45"/>
    <p:sldId id="345" r:id="rId46"/>
  </p:sldIdLst>
  <p:sldSz cx="9144000" cy="6858000" type="screen4x3"/>
  <p:notesSz cx="6858000" cy="9144000"/>
  <p:defaultTextStyle>
    <a:defPPr>
      <a:defRPr lang="sl-SI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6666"/>
    <a:srgbClr val="009900"/>
    <a:srgbClr val="CC3300"/>
    <a:srgbClr val="990000"/>
    <a:srgbClr val="FF3300"/>
    <a:srgbClr val="FF00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61" autoAdjust="0"/>
  </p:normalViewPr>
  <p:slideViewPr>
    <p:cSldViewPr>
      <p:cViewPr varScale="1">
        <p:scale>
          <a:sx n="75" d="100"/>
          <a:sy n="75" d="100"/>
        </p:scale>
        <p:origin x="166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F58EC7-4C72-4078-AD85-928828D7C4AF}" type="datetimeFigureOut">
              <a:rPr lang="en-US"/>
              <a:pPr>
                <a:defRPr/>
              </a:pPr>
              <a:t>9/6/2023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C770DCA-CF18-4471-8540-7E90042C09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450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4FA536-12ED-4BAA-80BC-1767F3726BDE}" type="slidenum">
              <a:rPr lang="en-US" altLang="en-US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682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627D1-11EF-469F-9D21-DA9C51B72A6E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A277FA-6DF3-4784-BEDE-308F5F0FACC8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C9643-CD4E-4B80-8EAB-81F5E7F2B08C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8453A2-C1BB-4F47-9A3E-A84D836C22D9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8B292E-EA9E-4BB4-BEA5-CE37788DEF89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F13C6-566E-43FB-9C7B-87E2166DD987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28453B-ACB6-404F-85A3-CB7C3D36589E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9671D7-C58F-4ABA-BDDC-089C2DC8BDAE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C8924-AA71-48C3-8582-65788A935432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E057F2-9D4E-4214-A335-0BAB45BD625D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5612DF-9CEB-470A-83B3-48AC93F694C7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D97085-302D-4F2B-AAC3-D71929ADC9CF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76D66-EBC3-469E-B777-7483E82A45C5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A35029-A08B-42C3-BD2F-C5B5A6AD119C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altLang="en-US" smtClean="0"/>
              <a:t>Click to edit Master text styles</a:t>
            </a:r>
          </a:p>
          <a:p>
            <a:pPr lvl="1"/>
            <a:r>
              <a:rPr lang="sl-SI" altLang="en-US" smtClean="0"/>
              <a:t>Second level</a:t>
            </a:r>
          </a:p>
          <a:p>
            <a:pPr lvl="2"/>
            <a:r>
              <a:rPr lang="sl-SI" altLang="en-US" smtClean="0"/>
              <a:t>Third level</a:t>
            </a:r>
          </a:p>
          <a:p>
            <a:pPr lvl="3"/>
            <a:r>
              <a:rPr lang="sl-SI" altLang="en-US" smtClean="0"/>
              <a:t>Fourth level</a:t>
            </a:r>
          </a:p>
          <a:p>
            <a:pPr lvl="4"/>
            <a:r>
              <a:rPr lang="sl-SI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4D11397-B175-4B9A-B10C-41AB3D81D94E}" type="slidenum">
              <a:rPr lang="sl-SI" altLang="en-US"/>
              <a:pPr/>
              <a:t>‹#›</a:t>
            </a:fld>
            <a:endParaRPr lang="sl-SI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l-SI" altLang="en-US" sz="3600" smtClean="0">
                <a:solidFill>
                  <a:srgbClr val="CC3300"/>
                </a:solidFill>
              </a:rPr>
              <a:t>PATHOLOGY</a:t>
            </a:r>
            <a:br>
              <a:rPr lang="sl-SI" altLang="en-US" sz="3600" smtClean="0">
                <a:solidFill>
                  <a:srgbClr val="CC3300"/>
                </a:solidFill>
              </a:rPr>
            </a:br>
            <a:r>
              <a:rPr lang="sl-SI" altLang="en-US" sz="3600" smtClean="0">
                <a:solidFill>
                  <a:srgbClr val="CC3300"/>
                </a:solidFill>
              </a:rPr>
              <a:t>OF THE GASTROINTESTINAL TRACT</a:t>
            </a:r>
            <a:br>
              <a:rPr lang="sl-SI" altLang="en-US" sz="3600" smtClean="0">
                <a:solidFill>
                  <a:srgbClr val="CC3300"/>
                </a:solidFill>
              </a:rPr>
            </a:br>
            <a:endParaRPr lang="sl-SI" altLang="en-US" sz="360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Hiatus hernia sli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9" b="6055"/>
          <a:stretch>
            <a:fillRect/>
          </a:stretch>
        </p:blipFill>
        <p:spPr bwMode="auto">
          <a:xfrm>
            <a:off x="3886200" y="1219200"/>
            <a:ext cx="4292600" cy="4495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291" name="AutoShape 7"/>
          <p:cNvSpPr>
            <a:spLocks noChangeArrowheads="1"/>
          </p:cNvSpPr>
          <p:nvPr/>
        </p:nvSpPr>
        <p:spPr bwMode="auto">
          <a:xfrm rot="1377827">
            <a:off x="6553200" y="2438400"/>
            <a:ext cx="1219200" cy="12192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Line 8"/>
          <p:cNvSpPr>
            <a:spLocks noChangeShapeType="1"/>
          </p:cNvSpPr>
          <p:nvPr/>
        </p:nvSpPr>
        <p:spPr bwMode="auto">
          <a:xfrm flipH="1">
            <a:off x="6096000" y="2743200"/>
            <a:ext cx="1524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3" name="Line 9"/>
          <p:cNvSpPr>
            <a:spLocks noChangeShapeType="1"/>
          </p:cNvSpPr>
          <p:nvPr/>
        </p:nvSpPr>
        <p:spPr bwMode="auto">
          <a:xfrm>
            <a:off x="6629400" y="2743200"/>
            <a:ext cx="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4" name="Text Box 11"/>
          <p:cNvSpPr txBox="1">
            <a:spLocks noChangeArrowheads="1"/>
          </p:cNvSpPr>
          <p:nvPr/>
        </p:nvSpPr>
        <p:spPr bwMode="auto">
          <a:xfrm>
            <a:off x="5105400" y="28194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LES</a:t>
            </a:r>
          </a:p>
        </p:txBody>
      </p:sp>
      <p:sp>
        <p:nvSpPr>
          <p:cNvPr id="12295" name="Line 12"/>
          <p:cNvSpPr>
            <a:spLocks noChangeShapeType="1"/>
          </p:cNvSpPr>
          <p:nvPr/>
        </p:nvSpPr>
        <p:spPr bwMode="auto">
          <a:xfrm flipV="1">
            <a:off x="5715000" y="2895600"/>
            <a:ext cx="381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6" name="Line 13"/>
          <p:cNvSpPr>
            <a:spLocks noChangeShapeType="1"/>
          </p:cNvSpPr>
          <p:nvPr/>
        </p:nvSpPr>
        <p:spPr bwMode="auto">
          <a:xfrm flipV="1">
            <a:off x="5867400" y="2971800"/>
            <a:ext cx="685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7" name="Rectangle 14"/>
          <p:cNvSpPr>
            <a:spLocks noChangeArrowheads="1"/>
          </p:cNvSpPr>
          <p:nvPr/>
        </p:nvSpPr>
        <p:spPr bwMode="auto">
          <a:xfrm>
            <a:off x="152400" y="1143000"/>
            <a:ext cx="3581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400" b="1"/>
              <a:t>2</a:t>
            </a:r>
            <a:r>
              <a:rPr lang="sl-SI" altLang="en-US" sz="2400"/>
              <a:t>. </a:t>
            </a:r>
            <a:r>
              <a:rPr lang="sl-SI" altLang="en-US" sz="2400" b="1"/>
              <a:t>PARAESOPHAGEAL</a:t>
            </a:r>
          </a:p>
          <a:p>
            <a:pPr eaLnBrk="1" hangingPunct="1"/>
            <a:r>
              <a:rPr lang="sl-SI" altLang="en-US" sz="2400" b="1"/>
              <a:t>HERNIA</a:t>
            </a:r>
          </a:p>
          <a:p>
            <a:pPr eaLnBrk="1" hangingPunct="1"/>
            <a:endParaRPr lang="sl-SI" altLang="en-US" sz="2400" b="1"/>
          </a:p>
          <a:p>
            <a:pPr eaLnBrk="1" hangingPunct="1"/>
            <a:r>
              <a:rPr lang="sl-SI" altLang="en-US" sz="2400"/>
              <a:t>Protrusion of a portion (fundus) of the stomach above the diaphragm, with normal position of the LES</a:t>
            </a:r>
          </a:p>
          <a:p>
            <a:pPr eaLnBrk="1" hangingPunct="1"/>
            <a:endParaRPr lang="sl-SI" altLang="en-US" sz="2400"/>
          </a:p>
          <a:p>
            <a:pPr eaLnBrk="1" hangingPunct="1"/>
            <a:r>
              <a:rPr lang="sl-SI" altLang="en-US" sz="2400"/>
              <a:t>Symptoms: </a:t>
            </a:r>
          </a:p>
          <a:p>
            <a:pPr eaLnBrk="1" hangingPunct="1"/>
            <a:r>
              <a:rPr lang="sl-SI" altLang="en-US" sz="2400"/>
              <a:t>cardiac arrhythmias</a:t>
            </a:r>
          </a:p>
          <a:p>
            <a:pPr eaLnBrk="1" hangingPunct="1">
              <a:spcBef>
                <a:spcPct val="20000"/>
              </a:spcBef>
            </a:pPr>
            <a:endParaRPr lang="sl-SI" altLang="en-US" sz="2400" b="1"/>
          </a:p>
          <a:p>
            <a:pPr eaLnBrk="1" hangingPunct="1">
              <a:spcBef>
                <a:spcPct val="20000"/>
              </a:spcBef>
            </a:pPr>
            <a:r>
              <a:rPr lang="sl-SI" altLang="en-US" sz="2400" b="1"/>
              <a:t>3. MIXED</a:t>
            </a:r>
          </a:p>
          <a:p>
            <a:pPr eaLnBrk="1" hangingPunct="1"/>
            <a:endParaRPr lang="sl-SI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410200" cy="1143000"/>
          </a:xfrm>
        </p:spPr>
        <p:txBody>
          <a:bodyPr/>
          <a:lstStyle/>
          <a:p>
            <a:pPr eaLnBrk="1" hangingPunct="1"/>
            <a:r>
              <a:rPr lang="sl-SI" altLang="en-US" sz="2400" b="1" smtClean="0">
                <a:solidFill>
                  <a:schemeClr val="tx1"/>
                </a:solidFill>
              </a:rPr>
              <a:t>MALLORY-WEISS  SYNDROME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724400" cy="4525963"/>
          </a:xfrm>
        </p:spPr>
        <p:txBody>
          <a:bodyPr/>
          <a:lstStyle/>
          <a:p>
            <a:pPr eaLnBrk="1" hangingPunct="1"/>
            <a:r>
              <a:rPr lang="sl-SI" altLang="en-US" sz="2000" smtClean="0"/>
              <a:t>Longitudinal tears - lacerations at the esophagogastric junction or gastric cardia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  </a:t>
            </a:r>
            <a:r>
              <a:rPr lang="sl-SI" altLang="en-US" sz="2000" smtClean="0">
                <a:cs typeface="Arial" charset="0"/>
              </a:rPr>
              <a:t>→ </a:t>
            </a:r>
            <a:r>
              <a:rPr lang="sl-SI" altLang="en-US" sz="2000" smtClean="0"/>
              <a:t>10% of all upper GI acute hemorrhages</a:t>
            </a:r>
          </a:p>
          <a:p>
            <a:pPr eaLnBrk="1" hangingPunct="1">
              <a:buFontTx/>
              <a:buNone/>
            </a:pPr>
            <a:endParaRPr lang="sl-SI" altLang="en-US" sz="2000" b="1" i="1" smtClean="0"/>
          </a:p>
          <a:p>
            <a:pPr eaLnBrk="1" hangingPunct="1">
              <a:buFontTx/>
              <a:buNone/>
            </a:pPr>
            <a:r>
              <a:rPr lang="sl-SI" altLang="en-US" sz="2000" b="1" i="1" smtClean="0"/>
              <a:t>etiology</a:t>
            </a:r>
            <a:r>
              <a:rPr lang="sl-SI" altLang="en-US" sz="2000" smtClean="0"/>
              <a:t>: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1. Sudden increase in abdominal pressure + inadequate relaxation of the lower esophageal sphincter: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		severe vomiting (alcoholic stupor)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		</a:t>
            </a:r>
          </a:p>
        </p:txBody>
      </p:sp>
      <p:pic>
        <p:nvPicPr>
          <p:cNvPr id="13316" name="Picture 4" descr="MalloryWeiss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-6000" contrast="6000"/>
          </a:blip>
          <a:srcRect l="58934" b="17241"/>
          <a:stretch>
            <a:fillRect/>
          </a:stretch>
        </p:blipFill>
        <p:spPr>
          <a:xfrm>
            <a:off x="5867400" y="762000"/>
            <a:ext cx="1639888" cy="3557588"/>
          </a:xfrm>
          <a:noFill/>
        </p:spPr>
      </p:pic>
      <p:pic>
        <p:nvPicPr>
          <p:cNvPr id="13317" name="Picture 6" descr="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30000"/>
          </a:blip>
          <a:srcRect l="3334"/>
          <a:stretch>
            <a:fillRect/>
          </a:stretch>
        </p:blipFill>
        <p:spPr>
          <a:xfrm>
            <a:off x="5867400" y="4419600"/>
            <a:ext cx="2946400" cy="2187575"/>
          </a:xfrm>
          <a:noFill/>
        </p:spPr>
      </p:pic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7620000" y="2057400"/>
            <a:ext cx="14478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1600"/>
              <a:t>Linear ulcerations = focal necrosis of the esophageal wall of gastric wall</a:t>
            </a:r>
          </a:p>
          <a:p>
            <a:pPr eaLnBrk="1" hangingPunct="1">
              <a:spcBef>
                <a:spcPct val="50000"/>
              </a:spcBef>
            </a:pP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MALLORY-WEISS SYNDROME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447800"/>
            <a:ext cx="7620000" cy="4953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b="1" i="1" smtClean="0"/>
              <a:t>etiology: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2. Sudden decrease in intrathoracal pressure: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(expansion of the thorax against the closed airways):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asthma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retching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prolonged cough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74638"/>
            <a:ext cx="7010400" cy="11430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ESOPHAGITIS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600200"/>
            <a:ext cx="6324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u="sng" smtClean="0"/>
              <a:t>INFECTIOUS</a:t>
            </a:r>
          </a:p>
          <a:p>
            <a:pPr eaLnBrk="1" hangingPunct="1">
              <a:buFontTx/>
              <a:buNone/>
            </a:pPr>
            <a:r>
              <a:rPr lang="sl-SI" altLang="en-US" sz="2800" i="1" smtClean="0"/>
              <a:t>CANDIDA</a:t>
            </a:r>
            <a:r>
              <a:rPr lang="sl-SI" altLang="en-US" sz="2800" smtClean="0"/>
              <a:t> albicans (</a:t>
            </a:r>
            <a:r>
              <a:rPr lang="sl-SI" altLang="en-US" sz="2800" i="1" smtClean="0"/>
              <a:t>Moniliasis</a:t>
            </a:r>
            <a:r>
              <a:rPr lang="sl-SI" altLang="en-US" sz="2800" smtClean="0"/>
              <a:t>)</a:t>
            </a:r>
          </a:p>
          <a:p>
            <a:pPr eaLnBrk="1" hangingPunct="1">
              <a:buFontTx/>
              <a:buNone/>
            </a:pPr>
            <a:r>
              <a:rPr lang="sl-SI" altLang="en-US" sz="2800" i="1" smtClean="0"/>
              <a:t>VIRAL </a:t>
            </a:r>
          </a:p>
          <a:p>
            <a:pPr eaLnBrk="1" hangingPunct="1">
              <a:buFontTx/>
              <a:buNone/>
            </a:pPr>
            <a:r>
              <a:rPr lang="sl-SI" altLang="en-US" sz="2800" i="1" smtClean="0"/>
              <a:t>BACTERIAL </a:t>
            </a:r>
          </a:p>
          <a:p>
            <a:pPr eaLnBrk="1" hangingPunct="1">
              <a:buFontTx/>
              <a:buNone/>
            </a:pPr>
            <a:endParaRPr lang="sl-SI" altLang="en-US" sz="2800" u="sng" smtClean="0"/>
          </a:p>
          <a:p>
            <a:pPr eaLnBrk="1" hangingPunct="1">
              <a:buFontTx/>
              <a:buNone/>
            </a:pPr>
            <a:r>
              <a:rPr lang="sl-SI" altLang="en-US" sz="2800" u="sng" smtClean="0"/>
              <a:t>CHEMICAL </a:t>
            </a:r>
            <a:r>
              <a:rPr lang="sl-SI" altLang="en-US" sz="2800" smtClean="0"/>
              <a:t>(CORROSIVE)</a:t>
            </a:r>
          </a:p>
          <a:p>
            <a:pPr eaLnBrk="1" hangingPunct="1">
              <a:buFontTx/>
              <a:buNone/>
            </a:pPr>
            <a:endParaRPr lang="sl-SI" altLang="en-US" sz="2800" u="sng" smtClean="0"/>
          </a:p>
          <a:p>
            <a:pPr eaLnBrk="1" hangingPunct="1">
              <a:buFontTx/>
              <a:buNone/>
            </a:pPr>
            <a:r>
              <a:rPr lang="sl-SI" altLang="en-US" sz="2800" u="sng" smtClean="0"/>
              <a:t>REFLUX</a:t>
            </a:r>
            <a:endParaRPr lang="sl-SI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381000"/>
            <a:ext cx="4419600" cy="34893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sl-SI" altLang="en-US" sz="2400" b="1"/>
              <a:t>CANDIDIA ESOPHAGITIS</a:t>
            </a:r>
          </a:p>
          <a:p>
            <a:pPr eaLnBrk="1" hangingPunct="1">
              <a:buFontTx/>
              <a:buNone/>
              <a:defRPr/>
            </a:pPr>
            <a:r>
              <a:rPr lang="sl-SI" altLang="en-US" sz="2000"/>
              <a:t>The most common opportunistic infection </a:t>
            </a:r>
          </a:p>
          <a:p>
            <a:pPr eaLnBrk="1" hangingPunct="1">
              <a:defRPr/>
            </a:pPr>
            <a:r>
              <a:rPr lang="sl-SI" altLang="en-US" sz="2000"/>
              <a:t>	immunosupression</a:t>
            </a:r>
          </a:p>
          <a:p>
            <a:pPr eaLnBrk="1" hangingPunct="1">
              <a:defRPr/>
            </a:pPr>
            <a:r>
              <a:rPr lang="sl-SI" altLang="en-US" sz="2000"/>
              <a:t>	antimicrobial therapy</a:t>
            </a:r>
          </a:p>
          <a:p>
            <a:pPr eaLnBrk="1" hangingPunct="1">
              <a:defRPr/>
            </a:pPr>
            <a:r>
              <a:rPr lang="sl-SI" altLang="en-US" sz="2000"/>
              <a:t>	diabetes mellitus</a:t>
            </a:r>
          </a:p>
          <a:p>
            <a:pPr eaLnBrk="1" hangingPunct="1">
              <a:defRPr/>
            </a:pPr>
            <a:r>
              <a:rPr lang="sl-SI" altLang="en-US" sz="2000"/>
              <a:t>	AIDS</a:t>
            </a:r>
          </a:p>
          <a:p>
            <a:pPr marL="0" indent="0" eaLnBrk="1" hangingPunct="1">
              <a:buFontTx/>
              <a:buNone/>
              <a:defRPr/>
            </a:pPr>
            <a:endParaRPr lang="sl-SI" altLang="en-US" sz="2000"/>
          </a:p>
          <a:p>
            <a:pPr marL="0" indent="0" eaLnBrk="1" hangingPunct="1">
              <a:buFontTx/>
              <a:buNone/>
              <a:defRPr/>
            </a:pPr>
            <a:r>
              <a:rPr lang="sl-SI" altLang="en-US" sz="2000"/>
              <a:t>Primary infection</a:t>
            </a:r>
          </a:p>
          <a:p>
            <a:pPr eaLnBrk="1" hangingPunct="1">
              <a:buFontTx/>
              <a:buNone/>
              <a:defRPr/>
            </a:pPr>
            <a:endParaRPr lang="sl-SI" altLang="en-US" sz="2000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228600" y="3870325"/>
            <a:ext cx="4572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000"/>
              <a:t>Pathology:</a:t>
            </a:r>
          </a:p>
          <a:p>
            <a:pPr eaLnBrk="1" hangingPunct="1"/>
            <a:r>
              <a:rPr lang="sl-SI" altLang="en-US" sz="2000" b="1"/>
              <a:t>grossly:</a:t>
            </a:r>
          </a:p>
          <a:p>
            <a:pPr eaLnBrk="1" hangingPunct="1"/>
            <a:r>
              <a:rPr lang="sl-SI" altLang="en-US" sz="2000"/>
              <a:t>white, adherent plaques over hyperemic or eroded mucosa</a:t>
            </a:r>
          </a:p>
          <a:p>
            <a:pPr eaLnBrk="1" hangingPunct="1"/>
            <a:endParaRPr lang="sl-SI" altLang="en-US" sz="2000"/>
          </a:p>
          <a:p>
            <a:pPr eaLnBrk="1" hangingPunct="1"/>
            <a:r>
              <a:rPr lang="sl-SI" altLang="en-US" sz="2000"/>
              <a:t> </a:t>
            </a:r>
            <a:r>
              <a:rPr lang="sl-SI" altLang="en-US" sz="2000" b="1" i="1"/>
              <a:t>pseudomembranes</a:t>
            </a:r>
            <a:r>
              <a:rPr lang="sl-SI" altLang="en-US" sz="2000"/>
              <a:t>: </a:t>
            </a:r>
            <a:r>
              <a:rPr lang="sl-SI" altLang="en-US" sz="2000" i="1"/>
              <a:t>Candida</a:t>
            </a:r>
            <a:r>
              <a:rPr lang="sl-SI" altLang="en-US" sz="2000"/>
              <a:t> pseudohyphae, polymorphonuclear leukocytes, fibrin, necrotic debris</a:t>
            </a:r>
          </a:p>
        </p:txBody>
      </p:sp>
      <p:pic>
        <p:nvPicPr>
          <p:cNvPr id="16388" name="Picture 10" descr="Cadida ezof i bakt H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685800"/>
            <a:ext cx="4038600" cy="3040063"/>
          </a:xfrm>
          <a:noFill/>
        </p:spPr>
      </p:pic>
      <p:pic>
        <p:nvPicPr>
          <p:cNvPr id="16389" name="Picture 12" descr="Candida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0" y="4191000"/>
            <a:ext cx="2905125" cy="21875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VIRAL ESOPHAGITIS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69342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smtClean="0"/>
              <a:t>Opportunistic infection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(primary infection: rare)</a:t>
            </a:r>
          </a:p>
          <a:p>
            <a:pPr eaLnBrk="1" hangingPunct="1">
              <a:buFontTx/>
              <a:buNone/>
            </a:pPr>
            <a:endParaRPr lang="sl-SI" altLang="en-US" sz="2800" smtClean="0"/>
          </a:p>
          <a:p>
            <a:pPr eaLnBrk="1" hangingPunct="1">
              <a:buFontTx/>
              <a:buChar char="-"/>
            </a:pPr>
            <a:r>
              <a:rPr lang="sl-SI" altLang="en-US" sz="2800" smtClean="0"/>
              <a:t>Cytomegalovirus (CMV)</a:t>
            </a:r>
          </a:p>
          <a:p>
            <a:pPr eaLnBrk="1" hangingPunct="1">
              <a:buFontTx/>
              <a:buChar char="-"/>
            </a:pPr>
            <a:r>
              <a:rPr lang="sl-SI" altLang="en-US" sz="2800" smtClean="0"/>
              <a:t>Herpes simplex virus-1 &amp;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Jednjak CMV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/>
          <a:stretch>
            <a:fillRect/>
          </a:stretch>
        </p:blipFill>
        <p:spPr bwMode="auto">
          <a:xfrm>
            <a:off x="4675188" y="762000"/>
            <a:ext cx="371951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357188" y="381000"/>
            <a:ext cx="4318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sl-SI" altLang="en-US" sz="2800" b="1"/>
              <a:t>CMV esophagitis</a:t>
            </a:r>
          </a:p>
          <a:p>
            <a:pPr eaLnBrk="1" hangingPunct="1">
              <a:spcBef>
                <a:spcPct val="20000"/>
              </a:spcBef>
            </a:pPr>
            <a:r>
              <a:rPr lang="sl-SI" altLang="en-US" sz="2000"/>
              <a:t>CMV infected cell has the „</a:t>
            </a:r>
            <a:r>
              <a:rPr lang="en-US" sz="2000"/>
              <a:t>owl</a:t>
            </a:r>
            <a:r>
              <a:rPr lang="sl-SI" sz="2000"/>
              <a:t> eye“ apprearance</a:t>
            </a:r>
            <a:endParaRPr lang="sl-SI" altLang="en-US" sz="2000" b="1" i="1"/>
          </a:p>
          <a:p>
            <a:pPr eaLnBrk="1" hangingPunct="1">
              <a:spcBef>
                <a:spcPct val="20000"/>
              </a:spcBef>
            </a:pPr>
            <a:r>
              <a:rPr lang="sl-SI" altLang="en-US" sz="2000"/>
              <a:t> </a:t>
            </a:r>
          </a:p>
        </p:txBody>
      </p:sp>
      <p:sp>
        <p:nvSpPr>
          <p:cNvPr id="18436" name="AutoShape 6"/>
          <p:cNvSpPr>
            <a:spLocks noChangeArrowheads="1"/>
          </p:cNvSpPr>
          <p:nvPr/>
        </p:nvSpPr>
        <p:spPr bwMode="auto">
          <a:xfrm>
            <a:off x="5410200" y="44958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269875" y="2300288"/>
            <a:ext cx="40386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Viral inclusions in: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 i="1"/>
              <a:t>fibroblasts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 i="1"/>
              <a:t>endothelial cells</a:t>
            </a:r>
          </a:p>
          <a:p>
            <a:pPr eaLnBrk="1" hangingPunct="1">
              <a:spcBef>
                <a:spcPct val="50000"/>
              </a:spcBef>
            </a:pPr>
            <a:endParaRPr lang="sl-SI" altLang="en-US" sz="2000" b="1" i="1"/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small vessel thrombosis </a:t>
            </a:r>
            <a:r>
              <a:rPr lang="sl-SI" altLang="en-US" sz="2000">
                <a:cs typeface="Arial" charset="0"/>
              </a:rPr>
              <a:t>→ necrosis → ulceration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>
                <a:cs typeface="Arial" charset="0"/>
              </a:rPr>
              <a:t>(squamous epithelium: spared)</a:t>
            </a:r>
          </a:p>
          <a:p>
            <a:pPr eaLnBrk="1" hangingPunct="1">
              <a:spcBef>
                <a:spcPct val="50000"/>
              </a:spcBef>
            </a:pPr>
            <a:endParaRPr lang="sl-SI" altLang="en-US" sz="2000"/>
          </a:p>
        </p:txBody>
      </p:sp>
      <p:sp>
        <p:nvSpPr>
          <p:cNvPr id="18438" name="AutoShape 8"/>
          <p:cNvSpPr>
            <a:spLocks noChangeArrowheads="1"/>
          </p:cNvSpPr>
          <p:nvPr/>
        </p:nvSpPr>
        <p:spPr bwMode="auto">
          <a:xfrm>
            <a:off x="1219200" y="3629025"/>
            <a:ext cx="152400" cy="609600"/>
          </a:xfrm>
          <a:prstGeom prst="downArrow">
            <a:avLst>
              <a:gd name="adj1" fmla="val 50000"/>
              <a:gd name="adj2" fmla="val 81241"/>
            </a:avLst>
          </a:prstGeom>
          <a:solidFill>
            <a:srgbClr val="9900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876800" cy="11430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Herpes simplex esophagitis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800600" cy="4525963"/>
          </a:xfrm>
        </p:spPr>
        <p:txBody>
          <a:bodyPr/>
          <a:lstStyle/>
          <a:p>
            <a:pPr eaLnBrk="1" hangingPunct="1"/>
            <a:r>
              <a:rPr lang="sl-SI" altLang="en-US" sz="2000" smtClean="0"/>
              <a:t>opportunistic infection (malignant tumors, immunosupressive therapy, AIDS)</a:t>
            </a:r>
          </a:p>
          <a:p>
            <a:pPr eaLnBrk="1" hangingPunct="1"/>
            <a:r>
              <a:rPr lang="sl-SI" altLang="en-US" sz="2000" smtClean="0"/>
              <a:t>Helthy people: spontaneous resolution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Pathogenesis: reactivation of the latent virus from nerve ganglions (n.vagus)</a:t>
            </a:r>
          </a:p>
          <a:p>
            <a:pPr eaLnBrk="1" hangingPunct="1">
              <a:buFontTx/>
              <a:buNone/>
            </a:pPr>
            <a:endParaRPr lang="sl-SI" altLang="en-US" sz="2000" smtClean="0"/>
          </a:p>
          <a:p>
            <a:pPr eaLnBrk="1" hangingPunct="1">
              <a:buFontTx/>
              <a:buNone/>
            </a:pPr>
            <a:r>
              <a:rPr lang="sl-SI" altLang="en-US" sz="2000" smtClean="0"/>
              <a:t>esophagus: the most common organ for HSV infection</a:t>
            </a:r>
          </a:p>
        </p:txBody>
      </p:sp>
      <p:pic>
        <p:nvPicPr>
          <p:cNvPr id="19460" name="Picture 4" descr="jed herpe MA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6000" contrast="-18000"/>
          </a:blip>
          <a:srcRect l="21146" r="10719"/>
          <a:stretch>
            <a:fillRect/>
          </a:stretch>
        </p:blipFill>
        <p:spPr>
          <a:xfrm>
            <a:off x="5794375" y="762000"/>
            <a:ext cx="2493963" cy="3810000"/>
          </a:xfrm>
          <a:noFill/>
        </p:spPr>
      </p:pic>
      <p:sp>
        <p:nvSpPr>
          <p:cNvPr id="19461" name="Rectangle 9"/>
          <p:cNvSpPr>
            <a:spLocks noChangeArrowheads="1"/>
          </p:cNvSpPr>
          <p:nvPr/>
        </p:nvSpPr>
        <p:spPr bwMode="auto">
          <a:xfrm>
            <a:off x="5768975" y="4708525"/>
            <a:ext cx="2514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000"/>
              <a:t>PATOLOGY</a:t>
            </a:r>
          </a:p>
          <a:p>
            <a:pPr eaLnBrk="1" hangingPunct="1"/>
            <a:r>
              <a:rPr lang="sl-SI" altLang="en-US" sz="2000" b="1"/>
              <a:t>Gross appearance:</a:t>
            </a:r>
          </a:p>
          <a:p>
            <a:pPr eaLnBrk="1" hangingPunct="1"/>
            <a:endParaRPr lang="sl-SI" altLang="en-US" sz="2000" b="1"/>
          </a:p>
          <a:p>
            <a:pPr eaLnBrk="1" hangingPunct="1"/>
            <a:r>
              <a:rPr lang="sl-SI" altLang="en-US" sz="2000" b="1"/>
              <a:t>mid- and distal 1/3:</a:t>
            </a:r>
            <a:endParaRPr lang="sl-SI" altLang="en-US" sz="2000"/>
          </a:p>
          <a:p>
            <a:pPr eaLnBrk="1" hangingPunct="1"/>
            <a:r>
              <a:rPr lang="sl-SI" altLang="en-US" sz="2000"/>
              <a:t>erosions, ulcerations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75"/>
            <a:ext cx="8229600" cy="430213"/>
          </a:xfrm>
        </p:spPr>
        <p:txBody>
          <a:bodyPr/>
          <a:lstStyle/>
          <a:p>
            <a:pPr eaLnBrk="1" hangingPunct="1"/>
            <a:r>
              <a:rPr lang="sl-SI" altLang="en-US" sz="2400" b="1" smtClean="0">
                <a:solidFill>
                  <a:schemeClr val="tx1"/>
                </a:solidFill>
              </a:rPr>
              <a:t>Herpes simplex esophagitis</a:t>
            </a:r>
          </a:p>
        </p:txBody>
      </p:sp>
      <p:pic>
        <p:nvPicPr>
          <p:cNvPr id="20483" name="Picture 8" descr="jednjak herpes in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lum bright="-6000" contrast="48000"/>
          </a:blip>
          <a:srcRect/>
          <a:stretch>
            <a:fillRect/>
          </a:stretch>
        </p:blipFill>
        <p:spPr>
          <a:xfrm>
            <a:off x="228600" y="3402013"/>
            <a:ext cx="4114800" cy="3303587"/>
          </a:xfr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81000" y="835025"/>
            <a:ext cx="8305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000" b="1"/>
              <a:t>Histology:</a:t>
            </a:r>
          </a:p>
          <a:p>
            <a:pPr eaLnBrk="1" hangingPunct="1"/>
            <a:r>
              <a:rPr lang="sl-SI" altLang="en-US" sz="2000"/>
              <a:t>Squamous epithelium: nuclear viral inclusions </a:t>
            </a:r>
            <a:r>
              <a:rPr lang="sl-SI" altLang="en-US" sz="2000">
                <a:cs typeface="Arial" charset="0"/>
              </a:rPr>
              <a:t>→ inflammation → necrosis → erosion → ulceration</a:t>
            </a:r>
          </a:p>
          <a:p>
            <a:pPr eaLnBrk="1" hangingPunct="1"/>
            <a:endParaRPr lang="sl-SI" altLang="en-US" sz="2000">
              <a:cs typeface="Arial" charset="0"/>
            </a:endParaRPr>
          </a:p>
          <a:p>
            <a:pPr eaLnBrk="1" hangingPunct="1"/>
            <a:r>
              <a:rPr lang="sl-SI" altLang="en-US" sz="2000">
                <a:cs typeface="Arial" charset="0"/>
              </a:rPr>
              <a:t>Viral inclusions:</a:t>
            </a:r>
          </a:p>
          <a:p>
            <a:pPr eaLnBrk="1" hangingPunct="1"/>
            <a:r>
              <a:rPr lang="sl-SI" altLang="en-US" sz="2000">
                <a:cs typeface="Arial" charset="0"/>
              </a:rPr>
              <a:t>1 type: Cowdry A type: eosinophilic body within the nucleus</a:t>
            </a:r>
          </a:p>
          <a:p>
            <a:pPr eaLnBrk="1" hangingPunct="1"/>
            <a:r>
              <a:rPr lang="sl-SI" altLang="en-US" sz="2000">
                <a:cs typeface="Arial" charset="0"/>
              </a:rPr>
              <a:t>2 type: ground-glass nucleus</a:t>
            </a:r>
          </a:p>
        </p:txBody>
      </p:sp>
      <p:pic>
        <p:nvPicPr>
          <p:cNvPr id="20485" name="Picture 10" descr="Herpes ezofagitisx400b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6000" contrast="36000"/>
          </a:blip>
          <a:srcRect/>
          <a:stretch>
            <a:fillRect/>
          </a:stretch>
        </p:blipFill>
        <p:spPr>
          <a:xfrm>
            <a:off x="4419600" y="3043238"/>
            <a:ext cx="4610100" cy="3657600"/>
          </a:xfrm>
          <a:noFill/>
        </p:spPr>
      </p:pic>
      <p:sp>
        <p:nvSpPr>
          <p:cNvPr id="20486" name="Rectangle 1"/>
          <p:cNvSpPr>
            <a:spLocks noChangeArrowheads="1"/>
          </p:cNvSpPr>
          <p:nvPr/>
        </p:nvSpPr>
        <p:spPr bwMode="auto">
          <a:xfrm>
            <a:off x="1066800" y="52578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>
                <a:cs typeface="Arial" charset="0"/>
              </a:rPr>
              <a:t>1</a:t>
            </a:r>
            <a:endParaRPr lang="en-US" altLang="en-US"/>
          </a:p>
        </p:txBody>
      </p:sp>
      <p:sp>
        <p:nvSpPr>
          <p:cNvPr id="20487" name="Rectangle 2"/>
          <p:cNvSpPr>
            <a:spLocks noChangeArrowheads="1"/>
          </p:cNvSpPr>
          <p:nvPr/>
        </p:nvSpPr>
        <p:spPr bwMode="auto">
          <a:xfrm>
            <a:off x="5105400" y="36576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>
                <a:cs typeface="Arial" charset="0"/>
              </a:rPr>
              <a:t>2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5791200" cy="868363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Bacterial esophagitis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91000" cy="4953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smtClean="0"/>
              <a:t>11% of infectious esophagitis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b="1" smtClean="0"/>
              <a:t>opportunistic infection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(malignant tumors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chemotherapy 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radiation therapy)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i="1" smtClean="0"/>
              <a:t>Streptococcus viridans</a:t>
            </a:r>
          </a:p>
          <a:p>
            <a:pPr eaLnBrk="1" hangingPunct="1">
              <a:buFontTx/>
              <a:buNone/>
            </a:pPr>
            <a:r>
              <a:rPr lang="sl-SI" altLang="en-US" sz="2400" i="1" smtClean="0"/>
              <a:t>Stafilococcus</a:t>
            </a:r>
          </a:p>
          <a:p>
            <a:pPr eaLnBrk="1" hangingPunct="1">
              <a:buFontTx/>
              <a:buNone/>
            </a:pPr>
            <a:r>
              <a:rPr lang="sl-SI" altLang="en-US" sz="2400" i="1" smtClean="0"/>
              <a:t>Lactobacillus</a:t>
            </a:r>
          </a:p>
          <a:p>
            <a:pPr eaLnBrk="1" hangingPunct="1">
              <a:buFontTx/>
              <a:buNone/>
            </a:pPr>
            <a:endParaRPr lang="sl-SI" altLang="en-US" sz="2400" i="1" smtClean="0"/>
          </a:p>
        </p:txBody>
      </p:sp>
      <p:pic>
        <p:nvPicPr>
          <p:cNvPr id="22532" name="Picture 4" descr="Bakter ezofag 4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t="7622" r="10484" b="6551"/>
          <a:stretch>
            <a:fillRect/>
          </a:stretch>
        </p:blipFill>
        <p:spPr>
          <a:xfrm>
            <a:off x="5638800" y="838200"/>
            <a:ext cx="2913063" cy="3687763"/>
          </a:xfrm>
          <a:noFill/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5334000" y="4648200"/>
            <a:ext cx="3352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000" b="1"/>
              <a:t>Gross appearance:</a:t>
            </a:r>
          </a:p>
          <a:p>
            <a:pPr eaLnBrk="1" hangingPunct="1"/>
            <a:endParaRPr lang="sl-SI" altLang="en-US" sz="2000" b="1"/>
          </a:p>
          <a:p>
            <a:pPr eaLnBrk="1" hangingPunct="1"/>
            <a:r>
              <a:rPr lang="sl-SI" altLang="en-US" sz="2000"/>
              <a:t>- erythema</a:t>
            </a:r>
          </a:p>
          <a:p>
            <a:pPr eaLnBrk="1" hangingPunct="1"/>
            <a:r>
              <a:rPr lang="sl-SI" altLang="en-US" sz="2000"/>
              <a:t>- pseudomembranes</a:t>
            </a:r>
          </a:p>
          <a:p>
            <a:pPr eaLnBrk="1" hangingPunct="1"/>
            <a:r>
              <a:rPr lang="sl-SI" altLang="en-US" sz="2000"/>
              <a:t>- ulceration</a:t>
            </a:r>
          </a:p>
          <a:p>
            <a:pPr eaLnBrk="1" hangingPunct="1"/>
            <a:r>
              <a:rPr lang="sl-SI" altLang="en-US" sz="2000"/>
              <a:t>- phlegmone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3200" smtClean="0">
                <a:solidFill>
                  <a:srgbClr val="CC3300"/>
                </a:solidFill>
              </a:rPr>
              <a:t>PATHOLOGY OF THE ESOPHAGUS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82575"/>
            <a:ext cx="6019800" cy="6096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CORROSIVE  ESOPHAGITIS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14400"/>
            <a:ext cx="47244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corrosive acids   </a:t>
            </a:r>
            <a:r>
              <a:rPr lang="sl-SI" altLang="en-US" sz="2400" smtClean="0">
                <a:cs typeface="Arial" charset="0"/>
              </a:rPr>
              <a:t>→ coagulative necrosis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corrosive alkalis </a:t>
            </a:r>
            <a:r>
              <a:rPr lang="sl-SI" altLang="en-US" sz="2400" smtClean="0">
                <a:cs typeface="Arial" charset="0"/>
              </a:rPr>
              <a:t>→ liquefactive necrosis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400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i="1" smtClean="0"/>
              <a:t>distal esophageus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b="1" smtClean="0"/>
              <a:t>COMPLICATIONS: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b="1" smtClean="0"/>
              <a:t>Acute: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transmural necrosis → perforation → mediastinitis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b="1" smtClean="0"/>
              <a:t>Delayed: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sclerosis → luminal stenosis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(</a:t>
            </a:r>
            <a:r>
              <a:rPr lang="sl-SI" altLang="en-US" sz="2400" smtClean="0">
                <a:cs typeface="Arial" charset="0"/>
              </a:rPr>
              <a:t>→ c</a:t>
            </a:r>
            <a:r>
              <a:rPr lang="sl-SI" altLang="en-US" sz="2400" smtClean="0"/>
              <a:t>arcinoma)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400" b="1" u="sng" smtClean="0"/>
          </a:p>
        </p:txBody>
      </p:sp>
      <p:pic>
        <p:nvPicPr>
          <p:cNvPr id="23556" name="Picture 4" descr="Koroz Ezof i gastr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2000" contrast="30000"/>
          </a:blip>
          <a:srcRect l="16832" t="4225" r="20181" b="2817"/>
          <a:stretch>
            <a:fillRect/>
          </a:stretch>
        </p:blipFill>
        <p:spPr>
          <a:xfrm>
            <a:off x="5899150" y="533400"/>
            <a:ext cx="2711450" cy="6172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korozivni gastritis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90600"/>
            <a:ext cx="7285038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 descr="korozivni gastritis"/>
          <p:cNvPicPr>
            <a:picLocks noChangeAspect="1" noChangeArrowheads="1"/>
          </p:cNvPicPr>
          <p:nvPr/>
        </p:nvPicPr>
        <p:blipFill>
          <a:blip r:embed="rId3">
            <a:lum contrast="42000"/>
          </a:blip>
          <a:srcRect l="25131" t="26056" r="6458" b="25552"/>
          <a:stretch>
            <a:fillRect/>
          </a:stretch>
        </p:blipFill>
        <p:spPr bwMode="auto">
          <a:xfrm>
            <a:off x="4876800" y="990600"/>
            <a:ext cx="3733800" cy="1981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533400" y="304800"/>
            <a:ext cx="5486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/>
              <a:t>CORROSIVE  ESOPHAGITIS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1828800" y="4572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/>
              <a:t>sclerosis</a:t>
            </a:r>
            <a:endParaRPr lang="en-US" altLang="en-US" sz="2400" b="1"/>
          </a:p>
        </p:txBody>
      </p:sp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5029200" y="29718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/>
              <a:t>endarteritis obliterans</a:t>
            </a:r>
            <a:endParaRPr lang="en-US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REFLUX  ESOPHAGITIS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534400" cy="5562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smtClean="0"/>
              <a:t>Esophageal inflammation due to GERD (gastro-esophageal reflux disease):</a:t>
            </a:r>
          </a:p>
          <a:p>
            <a:pPr eaLnBrk="1" hangingPunct="1">
              <a:buFontTx/>
              <a:buChar char="-"/>
            </a:pPr>
            <a:r>
              <a:rPr lang="sl-SI" altLang="en-US" sz="2400" smtClean="0"/>
              <a:t>Gastric reflux to the esophagus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</a:t>
            </a:r>
            <a:r>
              <a:rPr lang="sl-SI" altLang="en-US" sz="2400" i="1" smtClean="0"/>
              <a:t>gastric content: HCL</a:t>
            </a:r>
          </a:p>
          <a:p>
            <a:pPr eaLnBrk="1" hangingPunct="1">
              <a:buFontTx/>
              <a:buChar char="-"/>
            </a:pPr>
            <a:r>
              <a:rPr lang="sl-SI" altLang="en-US" sz="2400" smtClean="0"/>
              <a:t>Duodenal–gastric reflux: 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</a:t>
            </a:r>
            <a:r>
              <a:rPr lang="sl-SI" altLang="en-US" sz="2400" i="1" smtClean="0"/>
              <a:t>bile salts </a:t>
            </a:r>
          </a:p>
          <a:p>
            <a:pPr eaLnBrk="1" hangingPunct="1">
              <a:buFontTx/>
              <a:buNone/>
            </a:pPr>
            <a:r>
              <a:rPr lang="sl-SI" altLang="en-US" sz="2400" i="1" smtClean="0"/>
              <a:t>		pancreatic juice </a:t>
            </a:r>
          </a:p>
          <a:p>
            <a:pPr eaLnBrk="1" hangingPunct="1">
              <a:buFontTx/>
              <a:buNone/>
            </a:pPr>
            <a:r>
              <a:rPr lang="sl-SI" altLang="en-US" sz="2400" i="1" smtClean="0"/>
              <a:t>		gastric content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chemeClr val="accent2"/>
                </a:solidFill>
              </a:rPr>
              <a:t>Pathogenesis</a:t>
            </a:r>
            <a:r>
              <a:rPr lang="sl-SI" altLang="en-US" sz="2400" smtClean="0"/>
              <a:t>: chemical injury by gastric (&amp; duodenal)  juice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Not all people with gastro-esophageal reflux develop reflux esophagitis, i.e. inflammation of the distal esophageal mucosa</a:t>
            </a:r>
          </a:p>
          <a:p>
            <a:pPr eaLnBrk="1" hangingPunct="1">
              <a:buFontTx/>
              <a:buNone/>
            </a:pPr>
            <a:endParaRPr lang="sl-SI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153400" cy="5334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mtClean="0"/>
              <a:t>Etiology: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1. LES (low esophageal sphincter)  INCOMPETENCE: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- alcohol</a:t>
            </a:r>
          </a:p>
          <a:p>
            <a:pPr lvl="2" eaLnBrk="1" hangingPunct="1">
              <a:buFontTx/>
              <a:buNone/>
            </a:pPr>
            <a:r>
              <a:rPr lang="sl-SI" altLang="en-US" smtClean="0"/>
              <a:t>- tobacco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- pathological lesions of the LES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- increased abdominal pressure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2. HIATAL HERNIA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3. INADEQUATE/SLOWED ESOPHAGEAL CLEARANCE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4. DELAYED GASTRIC EMPTYNG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5. REDUCTION IN THE REPARATIVE CAPACITY OF ESOPHAGEAL MUCOSA</a:t>
            </a:r>
          </a:p>
          <a:p>
            <a:pPr eaLnBrk="1" hangingPunct="1"/>
            <a:endParaRPr lang="sl-SI" altLang="en-US" sz="2400" smtClean="0"/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REFLUX  ESOPHAGITIS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4864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b="1" smtClean="0"/>
              <a:t>PATHOLOGY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/>
              <a:t>chronic inflammation of the distal esophagus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b="1" smtClean="0"/>
              <a:t>Histology: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b="1" smtClean="0"/>
              <a:t>I grade: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/>
              <a:t>epihtelium: inflammation &amp; basal-cell hiperplasia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b="1" smtClean="0"/>
              <a:t>II grade: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/>
              <a:t>mucosal erosion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b="1" smtClean="0"/>
              <a:t>III grade: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/>
              <a:t>ulceration &amp; luminal stenosis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400" smtClean="0"/>
          </a:p>
        </p:txBody>
      </p:sp>
      <p:pic>
        <p:nvPicPr>
          <p:cNvPr id="27651" name="Picture 4" descr="Refluks ezofagitis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8000"/>
          </a:blip>
          <a:srcRect/>
          <a:stretch>
            <a:fillRect/>
          </a:stretch>
        </p:blipFill>
        <p:spPr>
          <a:xfrm>
            <a:off x="6380163" y="1600200"/>
            <a:ext cx="2306637" cy="4525963"/>
          </a:xfrm>
          <a:noFill/>
        </p:spPr>
      </p:pic>
      <p:sp>
        <p:nvSpPr>
          <p:cNvPr id="27652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REFLUX  ESOPHAGITIS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152400" y="914400"/>
            <a:ext cx="33528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 b="1"/>
              <a:t>I grade</a:t>
            </a:r>
            <a:r>
              <a:rPr lang="sl-SI" altLang="en-US" sz="2000"/>
              <a:t>: 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/>
              <a:t>mucosal</a:t>
            </a:r>
            <a:r>
              <a:rPr lang="sl-SI" altLang="en-US" sz="2000">
                <a:solidFill>
                  <a:srgbClr val="990000"/>
                </a:solidFill>
              </a:rPr>
              <a:t> </a:t>
            </a:r>
            <a:r>
              <a:rPr lang="sl-SI" altLang="en-US" sz="2000"/>
              <a:t>inflammation: 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 b="1" u="sng">
                <a:solidFill>
                  <a:srgbClr val="990000"/>
                </a:solidFill>
              </a:rPr>
              <a:t>eosinophils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/>
              <a:t>- squamous epithelium 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l-SI" altLang="en-US" sz="2000"/>
              <a:t>- lamina propria</a:t>
            </a:r>
          </a:p>
        </p:txBody>
      </p:sp>
      <p:sp>
        <p:nvSpPr>
          <p:cNvPr id="28675" name="Rectangle 8"/>
          <p:cNvSpPr>
            <a:spLocks noChangeArrowheads="1"/>
          </p:cNvSpPr>
          <p:nvPr/>
        </p:nvSpPr>
        <p:spPr bwMode="auto">
          <a:xfrm>
            <a:off x="228600" y="152400"/>
            <a:ext cx="60198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/>
              <a:t>REFLUX  ESOPHAGITIS</a:t>
            </a:r>
          </a:p>
        </p:txBody>
      </p:sp>
      <p:pic>
        <p:nvPicPr>
          <p:cNvPr id="28676" name="Picture 9" descr="refl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r="4349" b="427"/>
          <a:stretch>
            <a:fillRect/>
          </a:stretch>
        </p:blipFill>
        <p:spPr bwMode="auto">
          <a:xfrm>
            <a:off x="152400" y="2514600"/>
            <a:ext cx="3352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0" descr="REf-E-IIst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13637"/>
          <a:stretch>
            <a:fillRect/>
          </a:stretch>
        </p:blipFill>
        <p:spPr bwMode="auto">
          <a:xfrm>
            <a:off x="3581400" y="2514600"/>
            <a:ext cx="28956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11"/>
          <p:cNvSpPr txBox="1">
            <a:spLocks noChangeArrowheads="1"/>
          </p:cNvSpPr>
          <p:nvPr/>
        </p:nvSpPr>
        <p:spPr bwMode="auto">
          <a:xfrm>
            <a:off x="3581400" y="1981200"/>
            <a:ext cx="320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II grade</a:t>
            </a:r>
            <a:r>
              <a:rPr lang="sl-SI" altLang="en-US" sz="2000"/>
              <a:t>: mucosal erosion</a:t>
            </a:r>
          </a:p>
        </p:txBody>
      </p:sp>
      <p:pic>
        <p:nvPicPr>
          <p:cNvPr id="28679" name="Picture 12" descr="Ulcus pepticum J MA"/>
          <p:cNvPicPr>
            <a:picLocks noChangeAspect="1" noChangeArrowheads="1"/>
          </p:cNvPicPr>
          <p:nvPr/>
        </p:nvPicPr>
        <p:blipFill>
          <a:blip r:embed="rId4">
            <a:lum bright="6000" contrast="12000"/>
          </a:blip>
          <a:srcRect/>
          <a:stretch>
            <a:fillRect/>
          </a:stretch>
        </p:blipFill>
        <p:spPr bwMode="auto">
          <a:xfrm>
            <a:off x="6743700" y="3276600"/>
            <a:ext cx="23241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Rectangle 13"/>
          <p:cNvSpPr>
            <a:spLocks noChangeArrowheads="1"/>
          </p:cNvSpPr>
          <p:nvPr/>
        </p:nvSpPr>
        <p:spPr bwMode="auto">
          <a:xfrm>
            <a:off x="6705600" y="2514600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000" b="1"/>
              <a:t>III grade:</a:t>
            </a:r>
          </a:p>
          <a:p>
            <a:pPr eaLnBrk="1" hangingPunct="1"/>
            <a:r>
              <a:rPr lang="sl-SI" altLang="en-US" sz="2000"/>
              <a:t>peptic ulcer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BARRETT  ESOPHAGUS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229600" cy="4648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smtClean="0"/>
              <a:t>= </a:t>
            </a:r>
            <a:r>
              <a:rPr lang="sl-SI" altLang="en-US" sz="2400" smtClean="0">
                <a:solidFill>
                  <a:srgbClr val="FF0000"/>
                </a:solidFill>
              </a:rPr>
              <a:t>metaplastic columnar epithelium</a:t>
            </a:r>
            <a:r>
              <a:rPr lang="sl-SI" altLang="en-US" sz="2400" smtClean="0"/>
              <a:t>* in distal esophagus (above the gastro-esophageal junction) as a response to prolonged gastroesophageal reflux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- In 10% of patients with symptomatic </a:t>
            </a:r>
            <a:r>
              <a:rPr lang="sl-SI" altLang="en-US" sz="2400" b="1" smtClean="0"/>
              <a:t>g</a:t>
            </a:r>
            <a:r>
              <a:rPr lang="sl-SI" altLang="en-US" sz="2400" smtClean="0"/>
              <a:t>astro</a:t>
            </a:r>
            <a:r>
              <a:rPr lang="sl-SI" altLang="en-US" sz="2400" b="1" smtClean="0"/>
              <a:t>e</a:t>
            </a:r>
            <a:r>
              <a:rPr lang="sl-SI" altLang="en-US" sz="2400" smtClean="0"/>
              <a:t>sophageal </a:t>
            </a:r>
            <a:r>
              <a:rPr lang="sl-SI" altLang="en-US" sz="2400" b="1" smtClean="0"/>
              <a:t>r</a:t>
            </a:r>
            <a:r>
              <a:rPr lang="sl-SI" altLang="en-US" sz="2400" smtClean="0"/>
              <a:t>eflux </a:t>
            </a:r>
            <a:r>
              <a:rPr lang="sl-SI" altLang="en-US" sz="2400" b="1" smtClean="0"/>
              <a:t>d</a:t>
            </a:r>
            <a:r>
              <a:rPr lang="sl-SI" altLang="en-US" sz="2400" smtClean="0"/>
              <a:t>isease (</a:t>
            </a:r>
            <a:r>
              <a:rPr lang="sl-SI" altLang="en-US" sz="2400" b="1" smtClean="0"/>
              <a:t>GERD</a:t>
            </a:r>
            <a:r>
              <a:rPr lang="sl-SI" altLang="en-US" sz="2400" smtClean="0"/>
              <a:t>)</a:t>
            </a:r>
          </a:p>
          <a:p>
            <a:pPr eaLnBrk="1" hangingPunct="1">
              <a:buFontTx/>
              <a:buNone/>
            </a:pPr>
            <a:r>
              <a:rPr lang="sl-SI" altLang="en-US" sz="2400" b="1" i="1" smtClean="0"/>
              <a:t>Short segment: &lt;3 cm</a:t>
            </a:r>
            <a:r>
              <a:rPr lang="sl-SI" altLang="en-US" sz="2400" smtClean="0"/>
              <a:t>       </a:t>
            </a:r>
            <a:r>
              <a:rPr lang="sl-SI" altLang="en-US" sz="2400" b="1" i="1" smtClean="0"/>
              <a:t>Long segment: &gt;3 cm</a:t>
            </a:r>
          </a:p>
          <a:p>
            <a:pPr eaLnBrk="1" hangingPunct="1">
              <a:buFontTx/>
              <a:buNone/>
            </a:pPr>
            <a:r>
              <a:rPr lang="sl-SI" altLang="en-US" sz="2400" i="1" smtClean="0"/>
              <a:t>               (above the gastroesophageal junction)</a:t>
            </a:r>
          </a:p>
          <a:p>
            <a:pPr eaLnBrk="1" hangingPunct="1">
              <a:buFontTx/>
              <a:buNone/>
            </a:pPr>
            <a:endParaRPr lang="sl-SI" altLang="en-US" sz="2400" i="1" smtClean="0"/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rgbClr val="FF0000"/>
                </a:solidFill>
              </a:rPr>
              <a:t>* Gastric &amp; intestinal type of mucosa</a:t>
            </a:r>
          </a:p>
          <a:p>
            <a:pPr eaLnBrk="1" hangingPunct="1">
              <a:buFontTx/>
              <a:buNone/>
            </a:pPr>
            <a:endParaRPr lang="sl-SI" altLang="en-US" sz="2400" i="1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Reflux symptoms (heartburn)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P1010010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39413" t="7492" r="30293" b="18240"/>
          <a:stretch>
            <a:fillRect/>
          </a:stretch>
        </p:blipFill>
        <p:spPr bwMode="auto">
          <a:xfrm>
            <a:off x="838200" y="1295400"/>
            <a:ext cx="27352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5" descr="P1010010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39413" t="7492" r="30293" b="18240"/>
          <a:stretch>
            <a:fillRect/>
          </a:stretch>
        </p:blipFill>
        <p:spPr bwMode="auto">
          <a:xfrm>
            <a:off x="4876800" y="1219200"/>
            <a:ext cx="277653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AutoShape 7"/>
          <p:cNvSpPr>
            <a:spLocks noChangeArrowheads="1"/>
          </p:cNvSpPr>
          <p:nvPr/>
        </p:nvSpPr>
        <p:spPr bwMode="auto">
          <a:xfrm>
            <a:off x="6019800" y="3429000"/>
            <a:ext cx="381000" cy="1219200"/>
          </a:xfrm>
          <a:prstGeom prst="upArrow">
            <a:avLst>
              <a:gd name="adj1" fmla="val 50000"/>
              <a:gd name="adj2" fmla="val 8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0725" name="AutoShape 9"/>
          <p:cNvSpPr>
            <a:spLocks noChangeArrowheads="1"/>
          </p:cNvSpPr>
          <p:nvPr/>
        </p:nvSpPr>
        <p:spPr bwMode="auto">
          <a:xfrm>
            <a:off x="5638800" y="3276600"/>
            <a:ext cx="304800" cy="1143000"/>
          </a:xfrm>
          <a:prstGeom prst="upArrow">
            <a:avLst>
              <a:gd name="adj1" fmla="val 50000"/>
              <a:gd name="adj2" fmla="val 9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0726" name="AutoShape 10"/>
          <p:cNvSpPr>
            <a:spLocks noChangeArrowheads="1"/>
          </p:cNvSpPr>
          <p:nvPr/>
        </p:nvSpPr>
        <p:spPr bwMode="auto">
          <a:xfrm flipH="1">
            <a:off x="6553200" y="3352800"/>
            <a:ext cx="228600" cy="1143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0727" name="Line 11"/>
          <p:cNvSpPr>
            <a:spLocks noChangeShapeType="1"/>
          </p:cNvSpPr>
          <p:nvPr/>
        </p:nvSpPr>
        <p:spPr bwMode="auto">
          <a:xfrm>
            <a:off x="7696200" y="2971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28" name="Text Box 12"/>
          <p:cNvSpPr txBox="1">
            <a:spLocks noChangeArrowheads="1"/>
          </p:cNvSpPr>
          <p:nvPr/>
        </p:nvSpPr>
        <p:spPr bwMode="auto">
          <a:xfrm>
            <a:off x="7696200" y="32766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&lt;3 cm</a:t>
            </a:r>
          </a:p>
        </p:txBody>
      </p:sp>
      <p:sp>
        <p:nvSpPr>
          <p:cNvPr id="30729" name="Text Box 13"/>
          <p:cNvSpPr txBox="1">
            <a:spLocks noChangeArrowheads="1"/>
          </p:cNvSpPr>
          <p:nvPr/>
        </p:nvSpPr>
        <p:spPr bwMode="auto">
          <a:xfrm>
            <a:off x="7696200" y="22860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&gt;3 cm</a:t>
            </a:r>
          </a:p>
        </p:txBody>
      </p:sp>
      <p:sp>
        <p:nvSpPr>
          <p:cNvPr id="30730" name="Text Box 14"/>
          <p:cNvSpPr txBox="1">
            <a:spLocks noChangeArrowheads="1"/>
          </p:cNvSpPr>
          <p:nvPr/>
        </p:nvSpPr>
        <p:spPr bwMode="auto">
          <a:xfrm>
            <a:off x="3733800" y="3200400"/>
            <a:ext cx="1066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GE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/>
              <a:t>junction</a:t>
            </a:r>
          </a:p>
          <a:p>
            <a:pPr eaLnBrk="1" hangingPunct="1">
              <a:spcBef>
                <a:spcPct val="50000"/>
              </a:spcBef>
            </a:pPr>
            <a:endParaRPr lang="sl-SI" altLang="en-US" sz="2000"/>
          </a:p>
        </p:txBody>
      </p:sp>
      <p:sp>
        <p:nvSpPr>
          <p:cNvPr id="30731" name="Line 16"/>
          <p:cNvSpPr>
            <a:spLocks noChangeShapeType="1"/>
          </p:cNvSpPr>
          <p:nvPr/>
        </p:nvSpPr>
        <p:spPr bwMode="auto">
          <a:xfrm flipH="1">
            <a:off x="2286000" y="3505200"/>
            <a:ext cx="1524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32" name="Line 17"/>
          <p:cNvSpPr>
            <a:spLocks noChangeShapeType="1"/>
          </p:cNvSpPr>
          <p:nvPr/>
        </p:nvSpPr>
        <p:spPr bwMode="auto">
          <a:xfrm flipH="1">
            <a:off x="2286000" y="3505200"/>
            <a:ext cx="1524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33" name="Text Box 19"/>
          <p:cNvSpPr txBox="1">
            <a:spLocks noChangeArrowheads="1"/>
          </p:cNvSpPr>
          <p:nvPr/>
        </p:nvSpPr>
        <p:spPr bwMode="auto">
          <a:xfrm>
            <a:off x="762000" y="898525"/>
            <a:ext cx="274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normal</a:t>
            </a:r>
          </a:p>
        </p:txBody>
      </p:sp>
      <p:sp>
        <p:nvSpPr>
          <p:cNvPr id="30734" name="Text Box 20"/>
          <p:cNvSpPr txBox="1">
            <a:spLocks noChangeArrowheads="1"/>
          </p:cNvSpPr>
          <p:nvPr/>
        </p:nvSpPr>
        <p:spPr bwMode="auto">
          <a:xfrm>
            <a:off x="4800600" y="838200"/>
            <a:ext cx="3124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Barrett esophagus</a:t>
            </a:r>
          </a:p>
        </p:txBody>
      </p:sp>
      <p:sp>
        <p:nvSpPr>
          <p:cNvPr id="30735" name="Rectangle 21"/>
          <p:cNvSpPr>
            <a:spLocks noChangeArrowheads="1"/>
          </p:cNvSpPr>
          <p:nvPr/>
        </p:nvSpPr>
        <p:spPr bwMode="auto">
          <a:xfrm>
            <a:off x="685800" y="228600"/>
            <a:ext cx="7315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/>
              <a:t>BARRETT  ESOPHAGUS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1010010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35307" t="7352" r="29301" b="14136"/>
          <a:stretch>
            <a:fillRect/>
          </a:stretch>
        </p:blipFill>
        <p:spPr bwMode="auto">
          <a:xfrm>
            <a:off x="457200" y="1143000"/>
            <a:ext cx="4038600" cy="548640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</p:pic>
      <p:sp>
        <p:nvSpPr>
          <p:cNvPr id="31747" name="Oval 3"/>
          <p:cNvSpPr>
            <a:spLocks noChangeArrowheads="1"/>
          </p:cNvSpPr>
          <p:nvPr/>
        </p:nvSpPr>
        <p:spPr bwMode="auto">
          <a:xfrm rot="508037">
            <a:off x="1600200" y="2590800"/>
            <a:ext cx="1828800" cy="990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930400" y="2608263"/>
            <a:ext cx="15621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1400"/>
              <a:t>Gastric type mucosa with intestinal metaplasia  !!!</a:t>
            </a:r>
            <a:endParaRPr lang="en-US" altLang="en-US" sz="1400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648200" y="990600"/>
            <a:ext cx="3886200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/>
            <a:r>
              <a:rPr lang="sl-SI" altLang="en-US" sz="2000" b="1">
                <a:solidFill>
                  <a:schemeClr val="tx2"/>
                </a:solidFill>
              </a:rPr>
              <a:t>DEFINITION:</a:t>
            </a:r>
          </a:p>
          <a:p>
            <a:pPr marL="342900" indent="-342900" eaLnBrk="1" hangingPunct="1"/>
            <a:endParaRPr lang="sl-SI" altLang="en-US" sz="2000" b="1">
              <a:solidFill>
                <a:schemeClr val="tx2"/>
              </a:solidFill>
            </a:endParaRPr>
          </a:p>
          <a:p>
            <a:pPr marL="342900" indent="-342900" eaLnBrk="1" hangingPunct="1"/>
            <a:r>
              <a:rPr lang="sl-SI" altLang="en-US" sz="2000">
                <a:solidFill>
                  <a:schemeClr val="tx2"/>
                </a:solidFill>
              </a:rPr>
              <a:t>1.   ENDOSCOPIC FINDING:</a:t>
            </a:r>
          </a:p>
          <a:p>
            <a:pPr marL="342900" indent="-342900" eaLnBrk="1" hangingPunct="1"/>
            <a:r>
              <a:rPr lang="sl-SI" altLang="en-US" sz="2000" b="1">
                <a:solidFill>
                  <a:srgbClr val="FF0066"/>
                </a:solidFill>
              </a:rPr>
              <a:t>red, velvety mucosa</a:t>
            </a:r>
          </a:p>
          <a:p>
            <a:pPr marL="342900" indent="-342900" eaLnBrk="1" hangingPunct="1"/>
            <a:r>
              <a:rPr lang="sl-SI" altLang="en-US" sz="2000" b="1">
                <a:solidFill>
                  <a:srgbClr val="FF0066"/>
                </a:solidFill>
              </a:rPr>
              <a:t>above (brown) gastric mucosa, ie.</a:t>
            </a:r>
          </a:p>
          <a:p>
            <a:pPr marL="342900" indent="-342900" eaLnBrk="1" hangingPunct="1"/>
            <a:r>
              <a:rPr lang="sl-SI" altLang="en-US" sz="2000" b="1">
                <a:solidFill>
                  <a:srgbClr val="FF0066"/>
                </a:solidFill>
              </a:rPr>
              <a:t>above gastroesophageal junction</a:t>
            </a:r>
          </a:p>
          <a:p>
            <a:pPr marL="342900" indent="-342900" eaLnBrk="1" hangingPunct="1"/>
            <a:endParaRPr lang="sl-SI" altLang="en-US" sz="2000">
              <a:solidFill>
                <a:srgbClr val="FF0066"/>
              </a:solidFill>
            </a:endParaRPr>
          </a:p>
          <a:p>
            <a:pPr marL="342900" indent="-342900" eaLnBrk="1" hangingPunct="1"/>
            <a:endParaRPr lang="sl-SI" altLang="en-US" sz="2000"/>
          </a:p>
          <a:p>
            <a:pPr marL="342900" indent="-342900" eaLnBrk="1" hangingPunct="1"/>
            <a:r>
              <a:rPr lang="sl-SI" altLang="en-US" sz="2000" b="1"/>
              <a:t>2.</a:t>
            </a:r>
            <a:r>
              <a:rPr lang="sl-SI" altLang="en-US" sz="2000"/>
              <a:t>   </a:t>
            </a:r>
            <a:r>
              <a:rPr lang="sl-SI" altLang="en-US" sz="2000">
                <a:solidFill>
                  <a:schemeClr val="tx2"/>
                </a:solidFill>
              </a:rPr>
              <a:t>HISTOLOGIC FINDING:</a:t>
            </a:r>
          </a:p>
          <a:p>
            <a:pPr marL="342900" indent="-342900" eaLnBrk="1" hangingPunct="1"/>
            <a:r>
              <a:rPr lang="sl-SI" altLang="en-US" sz="2000" b="1">
                <a:solidFill>
                  <a:srgbClr val="FF0066"/>
                </a:solidFill>
              </a:rPr>
              <a:t>Gastric mucosa with </a:t>
            </a:r>
          </a:p>
          <a:p>
            <a:pPr marL="342900" indent="-342900" eaLnBrk="1" hangingPunct="1"/>
            <a:r>
              <a:rPr lang="sl-SI" altLang="en-US" sz="2000" b="1" u="sng">
                <a:solidFill>
                  <a:srgbClr val="FF0066"/>
                </a:solidFill>
              </a:rPr>
              <a:t>Intestinal metaplasia</a:t>
            </a:r>
            <a:endParaRPr lang="sl-SI" altLang="en-US" sz="2000">
              <a:solidFill>
                <a:srgbClr val="FF0066"/>
              </a:solidFill>
            </a:endParaRPr>
          </a:p>
          <a:p>
            <a:pPr marL="342900" indent="-342900" eaLnBrk="1" hangingPunct="1"/>
            <a:r>
              <a:rPr lang="sl-SI" altLang="en-US" sz="2000">
                <a:solidFill>
                  <a:srgbClr val="FF0066"/>
                </a:solidFill>
              </a:rPr>
              <a:t>in velvety region columnar mucosa</a:t>
            </a:r>
            <a:endParaRPr lang="sl-SI" altLang="en-US" sz="2000" b="1" u="sng">
              <a:solidFill>
                <a:srgbClr val="FF0066"/>
              </a:solidFill>
            </a:endParaRPr>
          </a:p>
          <a:p>
            <a:pPr marL="342900" indent="-342900" eaLnBrk="1" hangingPunct="1">
              <a:spcBef>
                <a:spcPct val="50000"/>
              </a:spcBef>
            </a:pPr>
            <a:r>
              <a:rPr lang="sl-SI" altLang="en-US" sz="2400" u="sng">
                <a:solidFill>
                  <a:srgbClr val="FF0066"/>
                </a:solidFill>
              </a:rPr>
              <a:t>Endoscopist must note the site of biopsy!</a:t>
            </a:r>
            <a:endParaRPr lang="en-US" altLang="en-US" sz="2400" u="sng">
              <a:solidFill>
                <a:srgbClr val="FF0066"/>
              </a:solidFill>
            </a:endParaRPr>
          </a:p>
        </p:txBody>
      </p:sp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685800" y="228600"/>
            <a:ext cx="7315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/>
              <a:t>BARRETT  ESOPHAGUS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Baret-5x-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1905000" y="1143000"/>
            <a:ext cx="7158038" cy="53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267200" y="1371600"/>
            <a:ext cx="472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 u="sng"/>
              <a:t>Squamous epithelium</a:t>
            </a:r>
            <a:endParaRPr lang="en-US" altLang="en-US" sz="2400" b="1" u="sng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28600" y="2514600"/>
            <a:ext cx="38100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 sz="2400" b="1" u="sng"/>
              <a:t>Columnar mucosa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 sz="2400" b="1"/>
              <a:t>the biopsy site: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 sz="2400" b="1">
                <a:solidFill>
                  <a:srgbClr val="FF3300"/>
                </a:solidFill>
              </a:rPr>
              <a:t>from red mucosa of the distal esophagus?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 sz="2400" b="1">
                <a:solidFill>
                  <a:srgbClr val="FF3300"/>
                </a:solidFill>
              </a:rPr>
              <a:t>Yes!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 sz="2400" b="1">
                <a:solidFill>
                  <a:srgbClr val="FF3300"/>
                </a:solidFill>
              </a:rPr>
              <a:t>with intestinal metaplasia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sl-SI" altLang="en-US" sz="2400" b="1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 sz="2800" b="1" u="sng">
                <a:solidFill>
                  <a:srgbClr val="FF3300"/>
                </a:solidFill>
              </a:rPr>
              <a:t>BARRETT ESOPHAGUS! </a:t>
            </a:r>
            <a:endParaRPr lang="en-US" altLang="en-US" sz="2800" b="1" u="sng">
              <a:solidFill>
                <a:srgbClr val="FF3300"/>
              </a:solidFill>
            </a:endParaRP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3505200" y="2743200"/>
            <a:ext cx="1828800" cy="228600"/>
          </a:xfrm>
          <a:prstGeom prst="rightArrow">
            <a:avLst>
              <a:gd name="adj1" fmla="val 50000"/>
              <a:gd name="adj2" fmla="val 20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3048000" y="1524000"/>
            <a:ext cx="1143000" cy="304800"/>
          </a:xfrm>
          <a:prstGeom prst="leftArrow">
            <a:avLst>
              <a:gd name="adj1" fmla="val 50000"/>
              <a:gd name="adj2" fmla="val 937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 rot="5400000">
            <a:off x="952500" y="5600700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8153400" y="4495800"/>
            <a:ext cx="990600" cy="19812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09600" y="38100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b="1"/>
              <a:t>BARRETT ESOPHAGUS</a:t>
            </a:r>
            <a:endParaRPr lang="en-US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304800" y="990600"/>
            <a:ext cx="40386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b="1"/>
              <a:t>HISTOLOGY</a:t>
            </a:r>
            <a:endParaRPr lang="en-US" altLang="en-US" b="1"/>
          </a:p>
          <a:p>
            <a:pPr eaLnBrk="1" hangingPunct="1"/>
            <a:endParaRPr lang="sl-SI" altLang="en-US" b="1"/>
          </a:p>
          <a:p>
            <a:pPr eaLnBrk="1" hangingPunct="1"/>
            <a:r>
              <a:rPr lang="sl-SI" altLang="en-US" b="1"/>
              <a:t>Mucosa – to the Z line:</a:t>
            </a:r>
          </a:p>
          <a:p>
            <a:pPr eaLnBrk="1" hangingPunct="1"/>
            <a:r>
              <a:rPr lang="en-US" altLang="en-US" b="1"/>
              <a:t>	</a:t>
            </a:r>
            <a:r>
              <a:rPr lang="sl-SI" altLang="en-US" sz="1400" b="1"/>
              <a:t>squamous epithelium</a:t>
            </a:r>
          </a:p>
          <a:p>
            <a:pPr eaLnBrk="1" hangingPunct="1"/>
            <a:r>
              <a:rPr lang="sl-SI" altLang="en-US" sz="1400" b="1"/>
              <a:t>	lamina propria	</a:t>
            </a:r>
            <a:endParaRPr lang="en-US" altLang="en-US" sz="1400" b="1"/>
          </a:p>
          <a:p>
            <a:pPr eaLnBrk="1" hangingPunct="1"/>
            <a:r>
              <a:rPr lang="en-US" altLang="en-US" sz="1400" b="1"/>
              <a:t>	</a:t>
            </a:r>
            <a:r>
              <a:rPr lang="sl-SI" altLang="en-US" sz="1400" b="1"/>
              <a:t>lamina muscularis mucosae</a:t>
            </a:r>
            <a:endParaRPr lang="en-US" altLang="en-US" sz="1400" b="1"/>
          </a:p>
          <a:p>
            <a:pPr eaLnBrk="1" hangingPunct="1"/>
            <a:r>
              <a:rPr lang="sl-SI" altLang="en-US" b="1"/>
              <a:t>Submucosa</a:t>
            </a:r>
          </a:p>
          <a:p>
            <a:pPr eaLnBrk="1" hangingPunct="1"/>
            <a:r>
              <a:rPr lang="sl-SI" altLang="en-US" b="1"/>
              <a:t>Muscle coat (Muscularis propria)</a:t>
            </a:r>
          </a:p>
          <a:p>
            <a:pPr eaLnBrk="1" hangingPunct="1"/>
            <a:r>
              <a:rPr lang="sl-SI" altLang="en-US" b="1"/>
              <a:t>Adventitia</a:t>
            </a:r>
          </a:p>
        </p:txBody>
      </p:sp>
      <p:pic>
        <p:nvPicPr>
          <p:cNvPr id="5123" name="Picture 1"/>
          <p:cNvPicPr>
            <a:picLocks noChangeAspect="1"/>
          </p:cNvPicPr>
          <p:nvPr/>
        </p:nvPicPr>
        <p:blipFill>
          <a:blip r:embed="rId2"/>
          <a:srcRect r="12659"/>
          <a:stretch>
            <a:fillRect/>
          </a:stretch>
        </p:blipFill>
        <p:spPr bwMode="auto">
          <a:xfrm>
            <a:off x="4316413" y="685800"/>
            <a:ext cx="4419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Baret-5x-IM auto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4311"/>
          <a:stretch>
            <a:fillRect/>
          </a:stretch>
        </p:blipFill>
        <p:spPr bwMode="auto">
          <a:xfrm>
            <a:off x="228600" y="685800"/>
            <a:ext cx="47291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Baret-20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t="18843" b="38446"/>
          <a:stretch>
            <a:fillRect/>
          </a:stretch>
        </p:blipFill>
        <p:spPr bwMode="auto">
          <a:xfrm>
            <a:off x="3962400" y="76200"/>
            <a:ext cx="5146675" cy="2962275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82563" y="76200"/>
            <a:ext cx="3703637" cy="1416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/>
              <a:t>BARRETT  </a:t>
            </a:r>
          </a:p>
          <a:p>
            <a:pPr eaLnBrk="1" hangingPunct="1"/>
            <a:r>
              <a:rPr lang="sl-SI" altLang="en-US"/>
              <a:t>ESOPHAGUS = precursor of</a:t>
            </a:r>
          </a:p>
          <a:p>
            <a:pPr eaLnBrk="1" hangingPunct="1"/>
            <a:r>
              <a:rPr lang="sl-SI" altLang="en-US"/>
              <a:t>esophageal adenocarcinoma: </a:t>
            </a:r>
          </a:p>
          <a:p>
            <a:pPr eaLnBrk="1" hangingPunct="1"/>
            <a:r>
              <a:rPr lang="sl-SI" altLang="en-US" sz="1600"/>
              <a:t>30 – 100 fold the greater the risk for </a:t>
            </a:r>
          </a:p>
          <a:p>
            <a:pPr eaLnBrk="1" hangingPunct="1"/>
            <a:r>
              <a:rPr lang="sl-SI" altLang="en-US" sz="1600"/>
              <a:t>esophageal adenocarcinoma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5257800" y="3429000"/>
            <a:ext cx="31242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intestinal metaplasia </a:t>
            </a:r>
            <a:r>
              <a:rPr lang="sl-SI" altLang="en-US" sz="2000" b="1">
                <a:cs typeface="Arial" charset="0"/>
              </a:rPr>
              <a:t>→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dysplasia → 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(adenoma →) 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adenocarcinoma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3810000" y="3505200"/>
            <a:ext cx="1524000" cy="152400"/>
          </a:xfrm>
          <a:prstGeom prst="leftArrow">
            <a:avLst>
              <a:gd name="adj1" fmla="val 50000"/>
              <a:gd name="adj2" fmla="val 2500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 flipH="1">
            <a:off x="5334000" y="2286000"/>
            <a:ext cx="152400" cy="1143000"/>
          </a:xfrm>
          <a:prstGeom prst="upArrow">
            <a:avLst>
              <a:gd name="adj1" fmla="val 50000"/>
              <a:gd name="adj2" fmla="val 187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l-SI" altLang="en-US" sz="3600" smtClean="0">
                <a:solidFill>
                  <a:schemeClr val="tx1"/>
                </a:solidFill>
              </a:rPr>
              <a:t>TUMORS of the esophagus</a:t>
            </a:r>
            <a:endParaRPr lang="en-US" altLang="en-US" sz="36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WHO  classification (2010) of the esophageal tumors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5029200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/>
              <a:t>EPITHELIAL TUMORS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PREMALIGNANT LESIONS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squamous: 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	intraepithelial neoplasia (dysplasia):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		low-grade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		high-grade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glandular: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	dysplasia (intraepithelial neoplasia):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		low-grade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		high-grade</a:t>
            </a:r>
          </a:p>
          <a:p>
            <a:pPr marL="0" indent="0" eaLnBrk="1" hangingPunct="1">
              <a:buFontTx/>
              <a:buNone/>
              <a:defRPr/>
            </a:pPr>
            <a:endParaRPr lang="sl-SI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5029200"/>
          </a:xfrm>
        </p:spPr>
        <p:txBody>
          <a:bodyPr/>
          <a:lstStyle/>
          <a:p>
            <a:pPr eaLnBrk="1" hangingPunct="1">
              <a:defRPr/>
            </a:pPr>
            <a:r>
              <a:rPr lang="sl-SI" sz="2400" b="1"/>
              <a:t>Carcinoma</a:t>
            </a:r>
            <a:endParaRPr lang="sl-SI" sz="2400"/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Squamous cell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Adenocarcinoma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Adenoid cystic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Adenosquamous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Basaloid squamous cell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Mucoepidermoid carcinoma 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Spindle cell carcinom 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000"/>
              <a:t>(carcinosarcoma, sarcomatoid carcinoma, pseudosarcomatous SCC...)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Verrucous (squamous)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400"/>
              <a:t>Undifferentiated carcinoma</a:t>
            </a:r>
          </a:p>
          <a:p>
            <a:pPr marL="0" indent="0" eaLnBrk="1" hangingPunct="1">
              <a:buFontTx/>
              <a:buNone/>
              <a:defRPr/>
            </a:pPr>
            <a:endParaRPr lang="sl-SI" sz="2800"/>
          </a:p>
          <a:p>
            <a:pPr marL="0" indent="0" eaLnBrk="1" hangingPunct="1">
              <a:buFontTx/>
              <a:buNone/>
              <a:defRPr/>
            </a:pPr>
            <a:endParaRPr lang="sl-SI" sz="280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WHO  classification (2010) of the esophageal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5029200"/>
          </a:xfrm>
        </p:spPr>
        <p:txBody>
          <a:bodyPr/>
          <a:lstStyle/>
          <a:p>
            <a:pPr eaLnBrk="1" hangingPunct="1">
              <a:defRPr/>
            </a:pPr>
            <a:r>
              <a:rPr lang="sl-SI" sz="2400" b="1"/>
              <a:t>Neuroendocrine tumors</a:t>
            </a:r>
            <a:endParaRPr lang="sl-SI" sz="2400"/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Neuroendocrine tumor (NET)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NET G1 (carcinoid)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NET G2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Neuroendocrine carcinoma (NEC)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Large cell NEC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	Small cell NEC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sz="2800"/>
              <a:t>Mixed adenoneuroendocrine carcinoma</a:t>
            </a:r>
          </a:p>
          <a:p>
            <a:pPr marL="0" indent="0" eaLnBrk="1" hangingPunct="1">
              <a:buFontTx/>
              <a:buNone/>
              <a:defRPr/>
            </a:pPr>
            <a:endParaRPr lang="sl-SI" sz="280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WHO  classification (2010) of the esophageal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382000" cy="5029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sl-SI" altLang="en-US" sz="2800" b="1" smtClean="0"/>
              <a:t>Mesenchymal tumors</a:t>
            </a:r>
          </a:p>
          <a:p>
            <a:pPr marL="0" indent="0" eaLnBrk="1" hangingPunct="1">
              <a:buFontTx/>
              <a:buNone/>
            </a:pPr>
            <a:r>
              <a:rPr lang="sl-SI" altLang="en-US" sz="2400" smtClean="0"/>
              <a:t>Granular cell tumor                       </a:t>
            </a:r>
          </a:p>
          <a:p>
            <a:pPr marL="0" indent="0" eaLnBrk="1" hangingPunct="1">
              <a:buFontTx/>
              <a:buNone/>
            </a:pPr>
            <a:r>
              <a:rPr lang="sl-SI" altLang="en-US" sz="2400" smtClean="0"/>
              <a:t>Haemangioma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u="sng" smtClean="0"/>
              <a:t>Leiomyoma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Lipoma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Gastrointestinal stromal tumor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Kaposi sarcoma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Leiomyosarcoma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Melanoma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Rhabdomyosarcoma</a:t>
            </a:r>
          </a:p>
          <a:p>
            <a:pPr marL="0" indent="0" eaLnBrk="1" hangingPunct="1">
              <a:spcBef>
                <a:spcPts val="75"/>
              </a:spcBef>
              <a:buFontTx/>
              <a:buNone/>
            </a:pPr>
            <a:r>
              <a:rPr lang="sl-SI" altLang="en-US" sz="2400" smtClean="0"/>
              <a:t>Synovial sarcoma</a:t>
            </a:r>
          </a:p>
          <a:p>
            <a:pPr marL="0" indent="0" eaLnBrk="1" hangingPunct="1">
              <a:buFontTx/>
              <a:buNone/>
            </a:pPr>
            <a:r>
              <a:rPr lang="sl-SI" altLang="en-US" sz="2800" b="1" smtClean="0"/>
              <a:t>Lymphomas </a:t>
            </a:r>
          </a:p>
          <a:p>
            <a:pPr marL="0" indent="0" eaLnBrk="1" hangingPunct="1">
              <a:buFontTx/>
              <a:buNone/>
            </a:pPr>
            <a:r>
              <a:rPr lang="sl-SI" altLang="en-US" sz="2800" b="1" smtClean="0"/>
              <a:t>Secondary tumors</a:t>
            </a:r>
          </a:p>
          <a:p>
            <a:pPr marL="0" indent="0" eaLnBrk="1" hangingPunct="1">
              <a:buFontTx/>
              <a:buNone/>
            </a:pPr>
            <a:endParaRPr lang="sl-SI" altLang="en-US" sz="2800" smtClean="0"/>
          </a:p>
          <a:p>
            <a:pPr marL="0" indent="0" eaLnBrk="1" hangingPunct="1">
              <a:buFontTx/>
              <a:buNone/>
            </a:pPr>
            <a:endParaRPr lang="sl-SI" altLang="en-US" sz="2800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WHO  classification (2010) of the esophageal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algn="l" eaLnBrk="1" hangingPunct="1"/>
            <a:r>
              <a:rPr lang="sl-SI" altLang="en-US" sz="2800" smtClean="0">
                <a:solidFill>
                  <a:schemeClr val="tx1"/>
                </a:solidFill>
              </a:rPr>
              <a:t>LEIOMYOMA</a:t>
            </a:r>
            <a:br>
              <a:rPr lang="sl-SI" altLang="en-US" sz="2800" smtClean="0">
                <a:solidFill>
                  <a:schemeClr val="tx1"/>
                </a:solidFill>
              </a:rPr>
            </a:br>
            <a:r>
              <a:rPr lang="sl-SI" altLang="en-US" sz="2000" smtClean="0">
                <a:solidFill>
                  <a:schemeClr val="tx1"/>
                </a:solidFill>
              </a:rPr>
              <a:t>the most frequent benign tumor of the esophagus</a:t>
            </a:r>
            <a:endParaRPr lang="sl-SI" altLang="en-US" sz="2800" smtClean="0">
              <a:solidFill>
                <a:schemeClr val="tx1"/>
              </a:solidFill>
            </a:endParaRPr>
          </a:p>
        </p:txBody>
      </p:sp>
      <p:pic>
        <p:nvPicPr>
          <p:cNvPr id="39939" name="Picture 5" descr="J leiomio dist J M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6000" contrast="12000"/>
          </a:blip>
          <a:srcRect l="17392" r="16565"/>
          <a:stretch>
            <a:fillRect/>
          </a:stretch>
        </p:blipFill>
        <p:spPr>
          <a:xfrm>
            <a:off x="3505200" y="1371600"/>
            <a:ext cx="1905000" cy="5257800"/>
          </a:xfrm>
          <a:noFill/>
        </p:spPr>
      </p:pic>
      <p:pic>
        <p:nvPicPr>
          <p:cNvPr id="39940" name="Picture 7" descr="J-leiom-5x-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contrast="6000"/>
          </a:blip>
          <a:srcRect/>
          <a:stretch>
            <a:fillRect/>
          </a:stretch>
        </p:blipFill>
        <p:spPr>
          <a:xfrm>
            <a:off x="5741988" y="1600200"/>
            <a:ext cx="2944812" cy="2185988"/>
          </a:xfrm>
          <a:noFill/>
        </p:spPr>
      </p:pic>
      <p:pic>
        <p:nvPicPr>
          <p:cNvPr id="39941" name="Picture 9" descr="J-leiom-SMA-5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lum contrast="6000"/>
          </a:blip>
          <a:srcRect/>
          <a:stretch>
            <a:fillRect/>
          </a:stretch>
        </p:blipFill>
        <p:spPr>
          <a:xfrm>
            <a:off x="5697538" y="3844925"/>
            <a:ext cx="2946400" cy="2187575"/>
          </a:xfrm>
          <a:noFill/>
        </p:spPr>
      </p:pic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2971800" y="60198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9943" name="Text Box 12"/>
          <p:cNvSpPr txBox="1">
            <a:spLocks noChangeArrowheads="1"/>
          </p:cNvSpPr>
          <p:nvPr/>
        </p:nvSpPr>
        <p:spPr bwMode="auto">
          <a:xfrm>
            <a:off x="5715000" y="5715000"/>
            <a:ext cx="3429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SMA 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/>
              <a:t>(smooth muscle actin antibody</a:t>
            </a:r>
            <a:endParaRPr lang="en-US" altLang="en-US"/>
          </a:p>
        </p:txBody>
      </p:sp>
      <p:sp>
        <p:nvSpPr>
          <p:cNvPr id="39944" name="Rectangle 14"/>
          <p:cNvSpPr>
            <a:spLocks noChangeArrowheads="1"/>
          </p:cNvSpPr>
          <p:nvPr/>
        </p:nvSpPr>
        <p:spPr bwMode="auto">
          <a:xfrm>
            <a:off x="609600" y="1447800"/>
            <a:ext cx="25638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400" b="1"/>
              <a:t>Origin:</a:t>
            </a:r>
          </a:p>
          <a:p>
            <a:pPr eaLnBrk="1" hangingPunct="1">
              <a:buFontTx/>
              <a:buChar char="•"/>
            </a:pPr>
            <a:r>
              <a:rPr lang="sl-SI" altLang="en-US" sz="2400"/>
              <a:t>lamina muscularis mucosae </a:t>
            </a:r>
          </a:p>
          <a:p>
            <a:pPr eaLnBrk="1" hangingPunct="1">
              <a:buFontTx/>
              <a:buChar char="•"/>
            </a:pPr>
            <a:r>
              <a:rPr lang="sl-SI" altLang="en-US" sz="2400"/>
              <a:t>muscle coat</a:t>
            </a:r>
          </a:p>
          <a:p>
            <a:pPr eaLnBrk="1" hangingPunct="1"/>
            <a:r>
              <a:rPr lang="sl-SI" altLang="en-US" sz="2000"/>
              <a:t>(Autopsy: up to 8% microscopic leiomyoma)</a:t>
            </a:r>
          </a:p>
          <a:p>
            <a:pPr eaLnBrk="1" hangingPunct="1"/>
            <a:endParaRPr lang="sl-SI" altLang="en-US" sz="2000"/>
          </a:p>
          <a:p>
            <a:pPr eaLnBrk="1" hangingPunct="1"/>
            <a:r>
              <a:rPr lang="sl-SI" altLang="en-US" sz="2400" b="1"/>
              <a:t>Symptoms:</a:t>
            </a:r>
          </a:p>
          <a:p>
            <a:pPr eaLnBrk="1" hangingPunct="1"/>
            <a:r>
              <a:rPr lang="sl-SI" altLang="en-US" sz="2400"/>
              <a:t>dysphagia</a:t>
            </a:r>
          </a:p>
          <a:p>
            <a:pPr eaLnBrk="1" hangingPunct="1"/>
            <a:endParaRPr lang="sl-SI" altLang="en-US" sz="2400"/>
          </a:p>
          <a:p>
            <a:pPr eaLnBrk="1" hangingPunct="1"/>
            <a:r>
              <a:rPr lang="sl-SI" altLang="en-US" sz="2400" b="1"/>
              <a:t>Diagnosis:</a:t>
            </a:r>
          </a:p>
          <a:p>
            <a:pPr eaLnBrk="1" hangingPunct="1"/>
            <a:r>
              <a:rPr lang="sl-SI" altLang="en-US" sz="2400"/>
              <a:t>postoperative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SQUAMOUS CELL CARCINOMA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229600" cy="49530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90% of all esophageal carcinomas</a:t>
            </a:r>
          </a:p>
          <a:p>
            <a:pPr eaLnBrk="1" hangingPunct="1"/>
            <a:r>
              <a:rPr lang="sl-SI" altLang="en-US" sz="2800" smtClean="0"/>
              <a:t>Risk  factors: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	</a:t>
            </a:r>
            <a:r>
              <a:rPr lang="sl-SI" altLang="en-US" sz="2400" smtClean="0"/>
              <a:t>- ?</a:t>
            </a:r>
            <a:r>
              <a:rPr lang="sl-SI" altLang="en-US" sz="2400" b="1" smtClean="0"/>
              <a:t>HPV 16,18 (0 – 66%) </a:t>
            </a:r>
            <a:r>
              <a:rPr lang="sl-SI" altLang="en-US" sz="2400" smtClean="0"/>
              <a:t>in high-incidence regions</a:t>
            </a:r>
          </a:p>
          <a:p>
            <a:pPr eaLnBrk="1" hangingPunct="1">
              <a:buFontTx/>
              <a:buNone/>
            </a:pPr>
            <a:r>
              <a:rPr lang="sl-SI" altLang="en-US" sz="2400" b="1" smtClean="0"/>
              <a:t>	 - irritants: </a:t>
            </a:r>
          </a:p>
          <a:p>
            <a:pPr lvl="1" eaLnBrk="1" hangingPunct="1"/>
            <a:r>
              <a:rPr lang="sl-SI" altLang="en-US" sz="2400" smtClean="0"/>
              <a:t>alcohol, tobbaco</a:t>
            </a:r>
          </a:p>
          <a:p>
            <a:pPr lvl="1" eaLnBrk="1" hangingPunct="1"/>
            <a:r>
              <a:rPr lang="sl-SI" altLang="en-US" sz="2400" smtClean="0"/>
              <a:t>vitamin-deficiencies</a:t>
            </a:r>
          </a:p>
          <a:p>
            <a:pPr lvl="1" eaLnBrk="1" hangingPunct="1"/>
            <a:r>
              <a:rPr lang="sl-SI" altLang="en-US" sz="2400" smtClean="0"/>
              <a:t>chronic esophagitis</a:t>
            </a:r>
          </a:p>
          <a:p>
            <a:pPr lvl="1" eaLnBrk="1" hangingPunct="1"/>
            <a:r>
              <a:rPr lang="sl-SI" altLang="en-US" sz="2400" b="1" smtClean="0"/>
              <a:t>3%: synchronous head &amp; neck squamous cell carcinoma</a:t>
            </a:r>
          </a:p>
          <a:p>
            <a:pPr lvl="1" eaLnBrk="1" hangingPunct="1">
              <a:buFontTx/>
              <a:buNone/>
            </a:pPr>
            <a:r>
              <a:rPr lang="sl-SI" altLang="en-US" sz="2400" smtClean="0"/>
              <a:t>M:F = 4:1</a:t>
            </a:r>
          </a:p>
          <a:p>
            <a:pPr eaLnBrk="1" hangingPunct="1">
              <a:buFontTx/>
              <a:buNone/>
            </a:pPr>
            <a:endParaRPr lang="sl-SI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11275"/>
            <a:ext cx="8382000" cy="5013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000" b="1" smtClean="0"/>
              <a:t>pathogenesis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 smtClean="0"/>
              <a:t>d</a:t>
            </a:r>
            <a:r>
              <a:rPr lang="sl-SI" altLang="en-US" sz="2000" smtClean="0"/>
              <a:t>ysplasia </a:t>
            </a:r>
            <a:r>
              <a:rPr lang="sl-SI" altLang="en-US" sz="2000" smtClean="0">
                <a:sym typeface="Symbol" pitchFamily="18" charset="2"/>
              </a:rPr>
              <a:t></a:t>
            </a:r>
            <a:r>
              <a:rPr lang="sl-SI" altLang="en-US" sz="2000" smtClean="0"/>
              <a:t> carcinoma in situ </a:t>
            </a:r>
            <a:r>
              <a:rPr lang="sl-SI" altLang="en-US" sz="2000" smtClean="0">
                <a:sym typeface="Symbol" pitchFamily="18" charset="2"/>
              </a:rPr>
              <a:t></a:t>
            </a:r>
            <a:r>
              <a:rPr lang="sl-SI" altLang="en-US" sz="2000" smtClean="0"/>
              <a:t> </a:t>
            </a:r>
            <a:r>
              <a:rPr lang="en-US" altLang="en-US" sz="2000" smtClean="0"/>
              <a:t>i</a:t>
            </a:r>
            <a:r>
              <a:rPr lang="sl-SI" altLang="en-US" sz="2000" smtClean="0"/>
              <a:t>nvasive carcinoma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b="1" smtClean="0"/>
              <a:t>DYSPLASIA</a:t>
            </a:r>
            <a:r>
              <a:rPr lang="sl-SI" altLang="en-US" sz="2000" smtClean="0"/>
              <a:t>: neoplastic cells in squamous epithelium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- multicentric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b="1" u="sng" smtClean="0"/>
              <a:t>endoscopy:</a:t>
            </a:r>
            <a:r>
              <a:rPr lang="sl-SI" altLang="en-US" sz="200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- normal mucosa / red plaques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- screening: cytology (high-risk regions)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b="1" i="1" smtClean="0"/>
              <a:t>What happens with dysplasia: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1. regression (?)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2. 15% </a:t>
            </a:r>
            <a:r>
              <a:rPr lang="sl-SI" altLang="en-US" sz="2000" b="1" smtClean="0"/>
              <a:t>low-grade</a:t>
            </a:r>
            <a:r>
              <a:rPr lang="sl-SI" altLang="en-US" sz="2000" smtClean="0"/>
              <a:t> </a:t>
            </a:r>
            <a:r>
              <a:rPr lang="sl-SI" altLang="en-US" sz="2000" smtClean="0">
                <a:cs typeface="Arial" charset="0"/>
              </a:rPr>
              <a:t>→ </a:t>
            </a:r>
            <a:r>
              <a:rPr lang="sl-SI" altLang="en-US" sz="2000" b="1" smtClean="0">
                <a:cs typeface="Arial" charset="0"/>
              </a:rPr>
              <a:t>high-grade</a:t>
            </a:r>
            <a:r>
              <a:rPr lang="sl-SI" altLang="en-US" sz="2000" smtClean="0">
                <a:cs typeface="Arial" charset="0"/>
              </a:rPr>
              <a:t> dysplasia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>
                <a:cs typeface="Arial" charset="0"/>
              </a:rPr>
              <a:t>		</a:t>
            </a:r>
            <a:r>
              <a:rPr lang="sl-SI" altLang="en-US" sz="2000" i="1" smtClean="0">
                <a:cs typeface="Arial" charset="0"/>
              </a:rPr>
              <a:t>regular control biopses (6 – 12 mo)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>
                <a:cs typeface="Arial" charset="0"/>
              </a:rPr>
              <a:t>	3. 30% </a:t>
            </a:r>
            <a:r>
              <a:rPr lang="sl-SI" altLang="en-US" sz="2000" b="1" smtClean="0">
                <a:cs typeface="Arial" charset="0"/>
              </a:rPr>
              <a:t>high-grade</a:t>
            </a:r>
            <a:r>
              <a:rPr lang="sl-SI" altLang="en-US" sz="2000" smtClean="0">
                <a:cs typeface="Arial" charset="0"/>
              </a:rPr>
              <a:t> → </a:t>
            </a:r>
            <a:r>
              <a:rPr lang="sl-SI" altLang="en-US" sz="2000" b="1" smtClean="0">
                <a:cs typeface="Arial" charset="0"/>
              </a:rPr>
              <a:t>invasive carcinoma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i="1" smtClean="0">
                <a:cs typeface="Arial" charset="0"/>
              </a:rPr>
              <a:t>periodic endoscopy for invasive carcinoma / esophagectomy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i="1" smtClean="0">
              <a:cs typeface="Arial" charset="0"/>
            </a:endParaRPr>
          </a:p>
        </p:txBody>
      </p:sp>
      <p:sp>
        <p:nvSpPr>
          <p:cNvPr id="41987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SQUAMOUS CELL CARCINOMA</a:t>
            </a:r>
          </a:p>
        </p:txBody>
      </p:sp>
      <p:sp>
        <p:nvSpPr>
          <p:cNvPr id="41988" name="AutoShape 5"/>
          <p:cNvSpPr>
            <a:spLocks noChangeArrowheads="1"/>
          </p:cNvSpPr>
          <p:nvPr/>
        </p:nvSpPr>
        <p:spPr bwMode="auto">
          <a:xfrm>
            <a:off x="1981200" y="5334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1" hangingPunct="1"/>
            <a:endParaRPr lang="en-US" altLang="en-US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smtClean="0"/>
              <a:t>Preoperative diagnosis:</a:t>
            </a:r>
          </a:p>
          <a:p>
            <a:pPr eaLnBrk="1" hangingPunct="1">
              <a:buFontTx/>
              <a:buNone/>
            </a:pPr>
            <a:r>
              <a:rPr lang="sl-SI" altLang="en-US" sz="2800" smtClean="0"/>
              <a:t>ENDOSCOPIC BIOPSY</a:t>
            </a:r>
            <a:endParaRPr lang="en-US" altLang="en-US" sz="2800" smtClean="0"/>
          </a:p>
        </p:txBody>
      </p:sp>
      <p:pic>
        <p:nvPicPr>
          <p:cNvPr id="43011" name="Picture 4" descr="Je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b="1587"/>
          <a:stretch>
            <a:fillRect/>
          </a:stretch>
        </p:blipFill>
        <p:spPr>
          <a:xfrm>
            <a:off x="4999038" y="1600200"/>
            <a:ext cx="3336925" cy="4525963"/>
          </a:xfrm>
          <a:noFill/>
        </p:spPr>
      </p:pic>
      <p:sp>
        <p:nvSpPr>
          <p:cNvPr id="43012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SQUAMOUS CELL 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sl-SI" altLang="en-US" sz="3600" smtClean="0">
                <a:solidFill>
                  <a:schemeClr val="tx1"/>
                </a:solidFill>
              </a:rPr>
              <a:t>CONGENITAL ANOMALIES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0363" y="1066800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b="1" smtClean="0"/>
              <a:t>ATRESIA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1/1000 – 1/3000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the middle portion: fibrous cord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fistula (abnormal communication) with trachea or bronchus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50%  congenital anomalies: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GIT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           CVS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	Skeletal system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</a:t>
            </a:r>
          </a:p>
        </p:txBody>
      </p:sp>
      <p:pic>
        <p:nvPicPr>
          <p:cNvPr id="6148" name="Picture 4" descr="atrezija J4 ov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18000" contrast="30000"/>
          </a:blip>
          <a:srcRect/>
          <a:stretch>
            <a:fillRect/>
          </a:stretch>
        </p:blipFill>
        <p:spPr>
          <a:xfrm>
            <a:off x="4970463" y="1600200"/>
            <a:ext cx="3394075" cy="4525963"/>
          </a:xfrm>
          <a:noFill/>
        </p:spPr>
      </p:pic>
      <p:sp>
        <p:nvSpPr>
          <p:cNvPr id="6149" name="AutoShape 6"/>
          <p:cNvSpPr>
            <a:spLocks noChangeArrowheads="1"/>
          </p:cNvSpPr>
          <p:nvPr/>
        </p:nvSpPr>
        <p:spPr bwMode="auto">
          <a:xfrm>
            <a:off x="6019800" y="41910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990000"/>
          </a:soli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4267200" y="4038600"/>
            <a:ext cx="16764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>
                <a:solidFill>
                  <a:srgbClr val="990000"/>
                </a:solidFill>
              </a:rPr>
              <a:t>fibrous cord</a:t>
            </a:r>
            <a:endParaRPr lang="en-US" altLang="en-US" sz="2000" b="1">
              <a:solidFill>
                <a:srgbClr val="990000"/>
              </a:solidFill>
            </a:endParaRPr>
          </a:p>
        </p:txBody>
      </p:sp>
      <p:sp>
        <p:nvSpPr>
          <p:cNvPr id="6151" name="Rectangle 1"/>
          <p:cNvSpPr>
            <a:spLocks noChangeArrowheads="1"/>
          </p:cNvSpPr>
          <p:nvPr/>
        </p:nvSpPr>
        <p:spPr bwMode="auto">
          <a:xfrm>
            <a:off x="388938" y="5795963"/>
            <a:ext cx="4572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/>
              <a:t>Complication of the esophageal atresia: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/>
              <a:t>Aspiration bronchopneumonia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28600"/>
            <a:ext cx="4648200" cy="60198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sl-SI" altLang="en-US" sz="2800" b="1" smtClean="0"/>
              <a:t>INVASIVE  CARCINOMA </a:t>
            </a:r>
          </a:p>
          <a:p>
            <a:pPr algn="l" eaLnBrk="1" hangingPunct="1">
              <a:lnSpc>
                <a:spcPct val="80000"/>
              </a:lnSpc>
            </a:pPr>
            <a:endParaRPr lang="sl-SI" altLang="en-US" sz="2800" b="1" smtClean="0"/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b="1" smtClean="0"/>
              <a:t>I - EARLY (SUPERFICIAL) CARCINOMA</a:t>
            </a: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/>
              <a:t>(15 – 20%) confined to the:</a:t>
            </a: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/>
              <a:t>- mucosa</a:t>
            </a: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/>
              <a:t>- mucosa + submucosa</a:t>
            </a:r>
          </a:p>
          <a:p>
            <a:pPr algn="l" eaLnBrk="1" hangingPunct="1">
              <a:lnSpc>
                <a:spcPct val="80000"/>
              </a:lnSpc>
            </a:pPr>
            <a:endParaRPr lang="sl-SI" altLang="en-US" sz="1800" b="1" smtClean="0">
              <a:sym typeface="Symbol" pitchFamily="18" charset="2"/>
            </a:endParaRPr>
          </a:p>
          <a:p>
            <a:pPr algn="l" eaLnBrk="1" hangingPunct="1">
              <a:lnSpc>
                <a:spcPct val="80000"/>
              </a:lnSpc>
            </a:pPr>
            <a:r>
              <a:rPr lang="sl-SI" altLang="en-US" sz="1800" i="1" u="sng" smtClean="0">
                <a:sym typeface="Symbol" pitchFamily="18" charset="2"/>
              </a:rPr>
              <a:t>= Does not invade the muscle coat</a:t>
            </a:r>
          </a:p>
          <a:p>
            <a:pPr algn="l" eaLnBrk="1" hangingPunct="1">
              <a:lnSpc>
                <a:spcPct val="80000"/>
              </a:lnSpc>
            </a:pPr>
            <a:endParaRPr lang="sl-SI" altLang="en-US" sz="1800" b="1" smtClean="0">
              <a:sym typeface="Symbol" pitchFamily="18" charset="2"/>
            </a:endParaRPr>
          </a:p>
          <a:p>
            <a:pPr algn="l" eaLnBrk="1" hangingPunct="1">
              <a:lnSpc>
                <a:spcPct val="80000"/>
              </a:lnSpc>
              <a:buFont typeface="Symbol" pitchFamily="18" charset="2"/>
              <a:buChar char="±"/>
            </a:pPr>
            <a:r>
              <a:rPr lang="sl-SI" altLang="en-US" sz="2400" smtClean="0">
                <a:sym typeface="Symbol" pitchFamily="18" charset="2"/>
              </a:rPr>
              <a:t> regional lymph node metastases !!!</a:t>
            </a:r>
          </a:p>
          <a:p>
            <a:pPr algn="l" eaLnBrk="1" hangingPunct="1">
              <a:lnSpc>
                <a:spcPct val="80000"/>
              </a:lnSpc>
              <a:buFont typeface="Symbol" pitchFamily="18" charset="2"/>
              <a:buNone/>
            </a:pPr>
            <a:endParaRPr lang="sl-SI" altLang="en-US" sz="2400" smtClean="0">
              <a:sym typeface="Symbol" pitchFamily="18" charset="2"/>
            </a:endParaRPr>
          </a:p>
          <a:p>
            <a:pPr algn="l" eaLnBrk="1" hangingPunct="1">
              <a:lnSpc>
                <a:spcPct val="80000"/>
              </a:lnSpc>
            </a:pPr>
            <a:r>
              <a:rPr lang="sl-SI" altLang="en-US" sz="2400" smtClean="0"/>
              <a:t>ENDOSCOPIC/GROSS:</a:t>
            </a:r>
          </a:p>
          <a:p>
            <a:pPr algn="l" eaLnBrk="1" hangingPunct="1">
              <a:lnSpc>
                <a:spcPct val="80000"/>
              </a:lnSpc>
              <a:buFontTx/>
              <a:buChar char="-"/>
            </a:pPr>
            <a:r>
              <a:rPr lang="sl-SI" altLang="en-US" sz="2000" smtClean="0"/>
              <a:t>polypoid</a:t>
            </a:r>
          </a:p>
          <a:p>
            <a:pPr algn="l" eaLnBrk="1" hangingPunct="1">
              <a:lnSpc>
                <a:spcPct val="80000"/>
              </a:lnSpc>
              <a:buFontTx/>
              <a:buChar char="-"/>
            </a:pPr>
            <a:r>
              <a:rPr lang="sl-SI" altLang="en-US" sz="2000" smtClean="0"/>
              <a:t>elevated</a:t>
            </a:r>
          </a:p>
          <a:p>
            <a:pPr algn="l" eaLnBrk="1" hangingPunct="1">
              <a:lnSpc>
                <a:spcPct val="80000"/>
              </a:lnSpc>
              <a:buFontTx/>
              <a:buChar char="-"/>
            </a:pPr>
            <a:r>
              <a:rPr lang="sl-SI" altLang="en-US" sz="2000" smtClean="0"/>
              <a:t>flat</a:t>
            </a:r>
          </a:p>
          <a:p>
            <a:pPr algn="l" eaLnBrk="1" hangingPunct="1">
              <a:lnSpc>
                <a:spcPct val="80000"/>
              </a:lnSpc>
              <a:buFontTx/>
              <a:buChar char="-"/>
            </a:pPr>
            <a:r>
              <a:rPr lang="sl-SI" altLang="en-US" sz="2000" smtClean="0"/>
              <a:t>excavated</a:t>
            </a:r>
            <a:endParaRPr lang="sl-SI" altLang="en-US" sz="2000" i="1" smtClean="0"/>
          </a:p>
        </p:txBody>
      </p:sp>
      <p:pic>
        <p:nvPicPr>
          <p:cNvPr id="44035" name="Picture 4" descr="J-rani Ca-5x"/>
          <p:cNvPicPr>
            <a:picLocks noChangeAspect="1" noChangeArrowheads="1"/>
          </p:cNvPicPr>
          <p:nvPr/>
        </p:nvPicPr>
        <p:blipFill>
          <a:blip r:embed="rId2"/>
          <a:srcRect b="2357"/>
          <a:stretch>
            <a:fillRect/>
          </a:stretch>
        </p:blipFill>
        <p:spPr bwMode="auto">
          <a:xfrm>
            <a:off x="5715000" y="1143000"/>
            <a:ext cx="31861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Rectangle 7"/>
          <p:cNvSpPr>
            <a:spLocks noChangeArrowheads="1"/>
          </p:cNvSpPr>
          <p:nvPr/>
        </p:nvSpPr>
        <p:spPr bwMode="auto">
          <a:xfrm>
            <a:off x="4953000" y="60960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400"/>
              <a:t>5-year prognosis: 83 -96% </a:t>
            </a:r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 flipH="1">
            <a:off x="6629400" y="2895600"/>
            <a:ext cx="2133600" cy="2819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381000"/>
            <a:ext cx="6248400" cy="6096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800" b="1" smtClean="0"/>
              <a:t>INVASIVE CARCINOMA</a:t>
            </a:r>
          </a:p>
          <a:p>
            <a:pPr eaLnBrk="1" hangingPunct="1">
              <a:buFontTx/>
              <a:buNone/>
            </a:pPr>
            <a:endParaRPr lang="sl-SI" altLang="en-US" sz="2800" b="1" smtClean="0"/>
          </a:p>
          <a:p>
            <a:pPr eaLnBrk="1" hangingPunct="1">
              <a:buFontTx/>
              <a:buNone/>
            </a:pPr>
            <a:r>
              <a:rPr lang="sl-SI" altLang="en-US" sz="2800" b="1" smtClean="0"/>
              <a:t>II - ADVANCED CARCINOMA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invades the </a:t>
            </a:r>
            <a:r>
              <a:rPr lang="sl-SI" altLang="en-US" sz="2400" u="sng" smtClean="0"/>
              <a:t>muscle coat</a:t>
            </a:r>
            <a:r>
              <a:rPr lang="sl-SI" altLang="en-US" sz="2400" smtClean="0"/>
              <a:t> below the submucosa </a:t>
            </a:r>
            <a:endParaRPr lang="sl-SI" altLang="en-US" sz="2400" u="sng" smtClean="0"/>
          </a:p>
          <a:p>
            <a:pPr eaLnBrk="1" hangingPunct="1">
              <a:buFontTx/>
              <a:buNone/>
            </a:pPr>
            <a:endParaRPr lang="sl-SI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Grossly: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polipoid      60%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infiltrative  </a:t>
            </a:r>
            <a:r>
              <a:rPr lang="en-US" altLang="en-US" sz="2400" smtClean="0"/>
              <a:t> </a:t>
            </a:r>
            <a:r>
              <a:rPr lang="sl-SI" altLang="en-US" sz="2400" smtClean="0"/>
              <a:t>15%</a:t>
            </a:r>
          </a:p>
          <a:p>
            <a:pPr eaLnBrk="1" hangingPunct="1">
              <a:buFontTx/>
              <a:buNone/>
            </a:pPr>
            <a:r>
              <a:rPr lang="sl-SI" altLang="en-US" sz="2400" smtClean="0"/>
              <a:t>	excavated  25%</a:t>
            </a:r>
          </a:p>
          <a:p>
            <a:pPr eaLnBrk="1" hangingPunct="1">
              <a:buFontTx/>
              <a:buNone/>
            </a:pPr>
            <a:endParaRPr lang="en-US" altLang="en-US" sz="2400" smtClean="0"/>
          </a:p>
          <a:p>
            <a:pPr eaLnBrk="1" hangingPunct="1">
              <a:buFontTx/>
              <a:buNone/>
            </a:pPr>
            <a:r>
              <a:rPr lang="sl-SI" altLang="en-US" sz="2400" smtClean="0"/>
              <a:t>	60% carcinoma present with regional lymph node metastases at the time of diagnosis</a:t>
            </a:r>
          </a:p>
        </p:txBody>
      </p:sp>
      <p:pic>
        <p:nvPicPr>
          <p:cNvPr id="45059" name="Picture 4" descr="Ca J sred 1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l="26138" r="28712"/>
          <a:stretch>
            <a:fillRect/>
          </a:stretch>
        </p:blipFill>
        <p:spPr>
          <a:xfrm>
            <a:off x="6688138" y="1066800"/>
            <a:ext cx="2303462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2"/>
          <p:cNvSpPr>
            <a:spLocks noChangeShapeType="1"/>
          </p:cNvSpPr>
          <p:nvPr/>
        </p:nvSpPr>
        <p:spPr bwMode="auto">
          <a:xfrm>
            <a:off x="914400" y="1905000"/>
            <a:ext cx="762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3" name="Line 3"/>
          <p:cNvSpPr>
            <a:spLocks noChangeShapeType="1"/>
          </p:cNvSpPr>
          <p:nvPr/>
        </p:nvSpPr>
        <p:spPr bwMode="auto">
          <a:xfrm>
            <a:off x="914400" y="22860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838200" y="28956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 flipV="1">
            <a:off x="838200" y="35052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838200" y="38100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914400" y="19050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8534400" y="19050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228600" y="1905000"/>
            <a:ext cx="175260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>
                <a:solidFill>
                  <a:schemeClr val="tx2"/>
                </a:solidFill>
              </a:rPr>
              <a:t>Epithelium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>
                <a:solidFill>
                  <a:schemeClr val="tx2"/>
                </a:solidFill>
              </a:rPr>
              <a:t>Submucosa</a:t>
            </a:r>
          </a:p>
          <a:p>
            <a:pPr eaLnBrk="1" hangingPunct="1">
              <a:spcBef>
                <a:spcPct val="50000"/>
              </a:spcBef>
            </a:pPr>
            <a:endParaRPr lang="sl-SI" altLang="en-US">
              <a:solidFill>
                <a:schemeClr val="tx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sl-SI" altLang="en-US">
                <a:solidFill>
                  <a:schemeClr val="tx2"/>
                </a:solidFill>
              </a:rPr>
              <a:t>Muscle coat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>
                <a:solidFill>
                  <a:schemeClr val="tx2"/>
                </a:solidFill>
              </a:rPr>
              <a:t>Adventitia</a:t>
            </a:r>
          </a:p>
          <a:p>
            <a:pPr eaLnBrk="1" hangingPunct="1">
              <a:spcBef>
                <a:spcPct val="50000"/>
              </a:spcBef>
            </a:pPr>
            <a:endParaRPr lang="sl-SI" altLang="en-US">
              <a:solidFill>
                <a:schemeClr val="tx2"/>
              </a:solidFill>
            </a:endParaRPr>
          </a:p>
        </p:txBody>
      </p:sp>
      <p:sp>
        <p:nvSpPr>
          <p:cNvPr id="46090" name="AutoShape 10"/>
          <p:cNvSpPr>
            <a:spLocks noChangeArrowheads="1"/>
          </p:cNvSpPr>
          <p:nvPr/>
        </p:nvSpPr>
        <p:spPr bwMode="auto">
          <a:xfrm>
            <a:off x="2362200" y="1524000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1" name="AutoShape 11"/>
          <p:cNvSpPr>
            <a:spLocks noChangeArrowheads="1"/>
          </p:cNvSpPr>
          <p:nvPr/>
        </p:nvSpPr>
        <p:spPr bwMode="auto">
          <a:xfrm>
            <a:off x="3352800" y="1524000"/>
            <a:ext cx="228600" cy="990600"/>
          </a:xfrm>
          <a:prstGeom prst="downArrow">
            <a:avLst>
              <a:gd name="adj1" fmla="val 50000"/>
              <a:gd name="adj2" fmla="val 108333"/>
            </a:avLst>
          </a:prstGeom>
          <a:solidFill>
            <a:srgbClr val="9900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2" name="AutoShape 12"/>
          <p:cNvSpPr>
            <a:spLocks noChangeArrowheads="1"/>
          </p:cNvSpPr>
          <p:nvPr/>
        </p:nvSpPr>
        <p:spPr bwMode="auto">
          <a:xfrm>
            <a:off x="4038600" y="1524000"/>
            <a:ext cx="228600" cy="1295400"/>
          </a:xfrm>
          <a:prstGeom prst="downArrow">
            <a:avLst>
              <a:gd name="adj1" fmla="val 50000"/>
              <a:gd name="adj2" fmla="val 141667"/>
            </a:avLst>
          </a:prstGeom>
          <a:solidFill>
            <a:srgbClr val="9900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3" name="AutoShape 13"/>
          <p:cNvSpPr>
            <a:spLocks noChangeArrowheads="1"/>
          </p:cNvSpPr>
          <p:nvPr/>
        </p:nvSpPr>
        <p:spPr bwMode="auto">
          <a:xfrm>
            <a:off x="5105400" y="1524000"/>
            <a:ext cx="228600" cy="1828800"/>
          </a:xfrm>
          <a:prstGeom prst="downArrow">
            <a:avLst>
              <a:gd name="adj1" fmla="val 50000"/>
              <a:gd name="adj2" fmla="val 200000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4" name="AutoShape 14"/>
          <p:cNvSpPr>
            <a:spLocks noChangeArrowheads="1"/>
          </p:cNvSpPr>
          <p:nvPr/>
        </p:nvSpPr>
        <p:spPr bwMode="auto">
          <a:xfrm>
            <a:off x="6248400" y="1524000"/>
            <a:ext cx="381000" cy="2209800"/>
          </a:xfrm>
          <a:prstGeom prst="downArrow">
            <a:avLst>
              <a:gd name="adj1" fmla="val 50000"/>
              <a:gd name="adj2" fmla="val 145000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5" name="AutoShape 15"/>
          <p:cNvSpPr>
            <a:spLocks noChangeArrowheads="1"/>
          </p:cNvSpPr>
          <p:nvPr/>
        </p:nvSpPr>
        <p:spPr bwMode="auto">
          <a:xfrm>
            <a:off x="7543800" y="1524000"/>
            <a:ext cx="304800" cy="2667000"/>
          </a:xfrm>
          <a:prstGeom prst="downArrow">
            <a:avLst>
              <a:gd name="adj1" fmla="val 50000"/>
              <a:gd name="adj2" fmla="val 218750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1371600" y="9906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>
                <a:solidFill>
                  <a:schemeClr val="tx2"/>
                </a:solidFill>
              </a:rPr>
              <a:t>           pTis                 pT1a,b                pT2            pT3             pT4a,b</a:t>
            </a:r>
          </a:p>
        </p:txBody>
      </p:sp>
      <p:sp>
        <p:nvSpPr>
          <p:cNvPr id="46097" name="Text Box 18"/>
          <p:cNvSpPr txBox="1">
            <a:spLocks noChangeArrowheads="1"/>
          </p:cNvSpPr>
          <p:nvPr/>
        </p:nvSpPr>
        <p:spPr bwMode="auto">
          <a:xfrm>
            <a:off x="436563" y="4191000"/>
            <a:ext cx="85550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T1a = Tumor invades lamina propria or muscularis mucosae</a:t>
            </a: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T1b = Tumor invades submucosa</a:t>
            </a: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T2   = Tumor invades muscularis propria</a:t>
            </a: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T3   = Tumor invades adventitia</a:t>
            </a: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T4a = Tumor invades pleura, pericardium, or diaphragm</a:t>
            </a: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T4b = Tumor invades other adjacent structures (aorta, vertebral body, or trachea)</a:t>
            </a:r>
          </a:p>
          <a:p>
            <a:pPr eaLnBrk="1" hangingPunct="1"/>
            <a:endParaRPr lang="sl-SI" altLang="en-US" sz="1600">
              <a:solidFill>
                <a:schemeClr val="tx2"/>
              </a:solidFill>
            </a:endParaRP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N0  N1  Metastases to regional lymph nodes</a:t>
            </a:r>
          </a:p>
          <a:p>
            <a:pPr eaLnBrk="1" hangingPunct="1"/>
            <a:r>
              <a:rPr lang="sl-SI" altLang="en-US" sz="1600">
                <a:solidFill>
                  <a:schemeClr val="tx2"/>
                </a:solidFill>
              </a:rPr>
              <a:t>N1= 1 - 2 LN; N2 = 3 – 6 LN; N3 = ≥ 7 LN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1600">
                <a:solidFill>
                  <a:schemeClr val="tx2"/>
                </a:solidFill>
              </a:rPr>
              <a:t>M0  M1 Distant metastases</a:t>
            </a:r>
          </a:p>
        </p:txBody>
      </p:sp>
      <p:sp>
        <p:nvSpPr>
          <p:cNvPr id="46098" name="Oval 21"/>
          <p:cNvSpPr>
            <a:spLocks noChangeArrowheads="1"/>
          </p:cNvSpPr>
          <p:nvPr/>
        </p:nvSpPr>
        <p:spPr bwMode="auto">
          <a:xfrm>
            <a:off x="3276600" y="908050"/>
            <a:ext cx="1296988" cy="1944688"/>
          </a:xfrm>
          <a:prstGeom prst="ellips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46099" name="Text Box 17"/>
          <p:cNvSpPr txBox="1">
            <a:spLocks noChangeArrowheads="1"/>
          </p:cNvSpPr>
          <p:nvPr/>
        </p:nvSpPr>
        <p:spPr bwMode="auto">
          <a:xfrm>
            <a:off x="838200" y="381000"/>
            <a:ext cx="792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/>
              <a:t>pTNM  CLASSIFICATION OF ESOPHAGEAL 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Jed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b="1587"/>
          <a:stretch>
            <a:fillRect/>
          </a:stretch>
        </p:blipFill>
        <p:spPr bwMode="auto">
          <a:xfrm>
            <a:off x="6096000" y="228600"/>
            <a:ext cx="2438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 descr="J-Ca plano-slabo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 l="25679" t="19603" r="26532"/>
          <a:stretch>
            <a:fillRect/>
          </a:stretch>
        </p:blipFill>
        <p:spPr bwMode="auto">
          <a:xfrm>
            <a:off x="6110288" y="3505200"/>
            <a:ext cx="250031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5"/>
          <p:cNvSpPr txBox="1">
            <a:spLocks noChangeArrowheads="1"/>
          </p:cNvSpPr>
          <p:nvPr/>
        </p:nvSpPr>
        <p:spPr bwMode="auto">
          <a:xfrm>
            <a:off x="533400" y="1295400"/>
            <a:ext cx="52578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>
                <a:solidFill>
                  <a:schemeClr val="tx2"/>
                </a:solidFill>
              </a:rPr>
              <a:t>GRADUS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400">
                <a:solidFill>
                  <a:schemeClr val="tx2"/>
                </a:solidFill>
              </a:rPr>
              <a:t>1. well-differentiated  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400">
                <a:solidFill>
                  <a:schemeClr val="tx2"/>
                </a:solidFill>
              </a:rPr>
              <a:t>2. moderately differentiated (2/3)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400">
                <a:solidFill>
                  <a:schemeClr val="tx2"/>
                </a:solidFill>
              </a:rPr>
              <a:t>3. poorly differentiated  </a:t>
            </a:r>
          </a:p>
          <a:p>
            <a:pPr eaLnBrk="1" hangingPunct="1">
              <a:spcBef>
                <a:spcPct val="50000"/>
              </a:spcBef>
            </a:pPr>
            <a:endParaRPr lang="sl-SI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sl-SI" altLang="en-US" sz="2400">
                <a:solidFill>
                  <a:schemeClr val="tx2"/>
                </a:solidFill>
              </a:rPr>
              <a:t> with glandular differentiation  (20%)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sl-SI" altLang="en-US" sz="2400">
                <a:solidFill>
                  <a:schemeClr val="tx2"/>
                </a:solidFill>
              </a:rPr>
              <a:t> with  neuroendocrine (small cell) differentiation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228600" y="381000"/>
            <a:ext cx="58674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sl-SI" altLang="en-US" sz="2800"/>
              <a:t>SQUAMOUS CELL 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chemeClr val="tx2"/>
                </a:solidFill>
              </a:rPr>
              <a:t>Variants:</a:t>
            </a:r>
          </a:p>
          <a:p>
            <a:pPr eaLnBrk="1" hangingPunct="1"/>
            <a:r>
              <a:rPr lang="sl-SI" altLang="en-US" sz="2400" smtClean="0">
                <a:solidFill>
                  <a:schemeClr val="tx2"/>
                </a:solidFill>
              </a:rPr>
              <a:t>BASALOID </a:t>
            </a:r>
          </a:p>
          <a:p>
            <a:pPr eaLnBrk="1" hangingPunct="1"/>
            <a:endParaRPr lang="sl-SI" altLang="en-US" sz="2400" smtClean="0">
              <a:solidFill>
                <a:schemeClr val="tx2"/>
              </a:solidFill>
            </a:endParaRPr>
          </a:p>
          <a:p>
            <a:pPr eaLnBrk="1" hangingPunct="1"/>
            <a:r>
              <a:rPr lang="sl-SI" altLang="en-US" sz="2400" smtClean="0">
                <a:solidFill>
                  <a:schemeClr val="tx2"/>
                </a:solidFill>
              </a:rPr>
              <a:t>CARCINOSARCOMA (2%) – aggressive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chemeClr val="tx2"/>
                </a:solidFill>
              </a:rPr>
              <a:t>    5-year survival: 10 – 15%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chemeClr val="tx2"/>
                </a:solidFill>
              </a:rPr>
              <a:t>	- epithelial component</a:t>
            </a:r>
          </a:p>
          <a:p>
            <a:pPr eaLnBrk="1" hangingPunct="1">
              <a:buFontTx/>
              <a:buNone/>
            </a:pPr>
            <a:r>
              <a:rPr lang="sl-SI" altLang="en-US" sz="2400" smtClean="0">
                <a:solidFill>
                  <a:schemeClr val="tx2"/>
                </a:solidFill>
              </a:rPr>
              <a:t>	-</a:t>
            </a:r>
            <a:r>
              <a:rPr lang="sl-SI" altLang="en-US" sz="2400" b="1" smtClean="0">
                <a:solidFill>
                  <a:schemeClr val="tx2"/>
                </a:solidFill>
              </a:rPr>
              <a:t> </a:t>
            </a:r>
            <a:r>
              <a:rPr lang="sl-SI" altLang="en-US" sz="2400" smtClean="0">
                <a:solidFill>
                  <a:schemeClr val="tx2"/>
                </a:solidFill>
              </a:rPr>
              <a:t>mesenchymal component (spindle cell, osteo-, chondro-, rhabdomyosarcoma)</a:t>
            </a:r>
          </a:p>
          <a:p>
            <a:pPr eaLnBrk="1" hangingPunct="1">
              <a:buFontTx/>
              <a:buNone/>
            </a:pPr>
            <a:endParaRPr lang="sl-SI" altLang="en-US" sz="2400" smtClean="0">
              <a:solidFill>
                <a:schemeClr val="tx2"/>
              </a:solidFill>
            </a:endParaRPr>
          </a:p>
          <a:p>
            <a:pPr eaLnBrk="1" hangingPunct="1"/>
            <a:r>
              <a:rPr lang="sl-SI" altLang="en-US" sz="2400" smtClean="0">
                <a:solidFill>
                  <a:schemeClr val="tx2"/>
                </a:solidFill>
              </a:rPr>
              <a:t>VERRUCOUS – low-grade malignancy</a:t>
            </a:r>
            <a:endParaRPr lang="en-US" altLang="en-US" sz="2400" smtClean="0">
              <a:solidFill>
                <a:schemeClr val="tx2"/>
              </a:solidFill>
            </a:endParaRP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SQUAMOUS CELL 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</a:rPr>
              <a:t>ESOPHAGEAL ADENOCARCINOMA</a:t>
            </a:r>
            <a:endParaRPr lang="en-US" altLang="en-US" sz="2800" smtClean="0">
              <a:solidFill>
                <a:schemeClr val="tx1"/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914400"/>
            <a:ext cx="8229600" cy="144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>
                <a:latin typeface="Tahoma" pitchFamily="34" charset="0"/>
              </a:rPr>
              <a:t>Currently: = 50% of all esophageal carcinomas (USA)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>
                <a:latin typeface="Tahoma" pitchFamily="34" charset="0"/>
              </a:rPr>
              <a:t>95% esophageal adenocarcinomas: </a:t>
            </a:r>
            <a:r>
              <a:rPr lang="sl-SI" altLang="en-US" sz="2000" smtClean="0">
                <a:solidFill>
                  <a:srgbClr val="FF0000"/>
                </a:solidFill>
                <a:latin typeface="Tahoma" pitchFamily="34" charset="0"/>
              </a:rPr>
              <a:t>arising in Barrett mucosa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000" smtClean="0"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5 - 28% Barrett mucosa: </a:t>
            </a:r>
            <a:r>
              <a:rPr lang="sl-SI" altLang="en-US" sz="2000" smtClean="0">
                <a:cs typeface="Arial" charset="0"/>
              </a:rPr>
              <a:t>→ </a:t>
            </a:r>
            <a:r>
              <a:rPr lang="sl-SI" altLang="en-US" sz="2000" u="sng" smtClean="0">
                <a:cs typeface="Arial" charset="0"/>
              </a:rPr>
              <a:t>adenocarcinoma</a:t>
            </a:r>
          </a:p>
        </p:txBody>
      </p:sp>
      <p:pic>
        <p:nvPicPr>
          <p:cNvPr id="49156" name="Picture 4" descr="Ca-Kardija-5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b="3319"/>
          <a:stretch>
            <a:fillRect/>
          </a:stretch>
        </p:blipFill>
        <p:spPr>
          <a:xfrm>
            <a:off x="4191000" y="2743200"/>
            <a:ext cx="4876800" cy="3502025"/>
          </a:xfrm>
          <a:noFill/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04800" y="3336925"/>
            <a:ext cx="396240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>
                <a:solidFill>
                  <a:schemeClr val="tx2"/>
                </a:solidFill>
                <a:latin typeface="Tahoma" pitchFamily="34" charset="0"/>
              </a:rPr>
              <a:t>Prognosis (5-year): </a:t>
            </a:r>
          </a:p>
          <a:p>
            <a:pPr>
              <a:spcBef>
                <a:spcPct val="50000"/>
              </a:spcBef>
            </a:pPr>
            <a:r>
              <a:rPr lang="sl-SI" altLang="en-US" sz="2000">
                <a:solidFill>
                  <a:schemeClr val="tx2"/>
                </a:solidFill>
                <a:latin typeface="Tahoma" pitchFamily="34" charset="0"/>
              </a:rPr>
              <a:t>EARLY:                 80 – 100%</a:t>
            </a:r>
          </a:p>
          <a:p>
            <a:pPr>
              <a:spcBef>
                <a:spcPct val="50000"/>
              </a:spcBef>
            </a:pPr>
            <a:r>
              <a:rPr lang="sl-SI" altLang="en-US" sz="2000">
                <a:solidFill>
                  <a:schemeClr val="tx2"/>
                </a:solidFill>
                <a:latin typeface="Tahoma" pitchFamily="34" charset="0"/>
              </a:rPr>
              <a:t>ADVANCED:          10 – 20%</a:t>
            </a:r>
          </a:p>
          <a:p>
            <a:pPr>
              <a:spcBef>
                <a:spcPct val="50000"/>
              </a:spcBef>
            </a:pPr>
            <a:endParaRPr lang="sl-SI" altLang="en-US" sz="2000">
              <a:solidFill>
                <a:schemeClr val="tx2"/>
              </a:solidFill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sl-SI" altLang="en-US" sz="2000" i="1">
                <a:solidFill>
                  <a:schemeClr val="tx2"/>
                </a:solidFill>
                <a:latin typeface="Tahoma" pitchFamily="34" charset="0"/>
              </a:rPr>
              <a:t>Esophageal adenocarcinoma:</a:t>
            </a:r>
          </a:p>
          <a:p>
            <a:pPr>
              <a:spcBef>
                <a:spcPct val="50000"/>
              </a:spcBef>
            </a:pPr>
            <a:r>
              <a:rPr lang="sl-SI" altLang="en-US" sz="2000" i="1">
                <a:solidFill>
                  <a:schemeClr val="tx2"/>
                </a:solidFill>
                <a:latin typeface="Tahoma" pitchFamily="34" charset="0"/>
              </a:rPr>
              <a:t>- endoscopic  biopsy -</a:t>
            </a:r>
            <a:endParaRPr lang="en-US" altLang="en-US" sz="2000" i="1">
              <a:solidFill>
                <a:schemeClr val="tx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ESOPHAGEAL DIVERTICULA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6248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PHARYNGO-ESOPHAGEAL DIVERTICULUM  (ZENKER)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l-SI" altLang="en-US" sz="24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Outpouching of the alimentary tract wall: contains all layers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l-SI" altLang="en-US" sz="2000" smtClean="0"/>
              <a:t>In the region of upper esophageal sphincter: cricopharyngeus motor dysfunction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u="sng" smtClean="0"/>
              <a:t>Symptoms</a:t>
            </a:r>
            <a:r>
              <a:rPr lang="sl-SI" altLang="en-US" sz="2000" smtClean="0"/>
              <a:t>: dysphagia, food nocturnal regurgitation, food accumulation, aspiration pneumonia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u="sng" smtClean="0"/>
              <a:t>Pathology</a:t>
            </a:r>
            <a:r>
              <a:rPr lang="sl-SI" altLang="en-US" sz="2000" smtClean="0"/>
              <a:t>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diverticulitis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(regeneration of the epithelium </a:t>
            </a:r>
            <a:r>
              <a:rPr lang="sl-SI" altLang="en-US" sz="2000" smtClean="0">
                <a:cs typeface="Arial" charset="0"/>
              </a:rPr>
              <a:t>→ carcinoma)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000" smtClean="0"/>
              <a:t>		</a:t>
            </a:r>
          </a:p>
        </p:txBody>
      </p:sp>
      <p:pic>
        <p:nvPicPr>
          <p:cNvPr id="7172" name="Picture 4" descr="Divert J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6000" contrast="18000"/>
          </a:blip>
          <a:srcRect r="68207" b="57512"/>
          <a:stretch>
            <a:fillRect/>
          </a:stretch>
        </p:blipFill>
        <p:spPr>
          <a:xfrm>
            <a:off x="7010400" y="1524000"/>
            <a:ext cx="1600200" cy="30813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>ACHALASIA </a:t>
            </a:r>
            <a:br>
              <a:rPr lang="sl-SI" altLang="en-US" sz="2800" b="1" smtClean="0">
                <a:solidFill>
                  <a:schemeClr val="tx1"/>
                </a:solidFill>
              </a:rPr>
            </a:br>
            <a:r>
              <a:rPr lang="sl-SI" altLang="en-US" sz="2800" smtClean="0">
                <a:solidFill>
                  <a:schemeClr val="tx1"/>
                </a:solidFill>
              </a:rPr>
              <a:t>(</a:t>
            </a:r>
            <a:r>
              <a:rPr lang="sl-SI" altLang="en-US" sz="2800" i="1" smtClean="0"/>
              <a:t>cardiospasm)</a:t>
            </a:r>
            <a:endParaRPr lang="sl-SI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7630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Definition: </a:t>
            </a:r>
            <a:r>
              <a:rPr lang="sl-SI" altLang="en-US" sz="2400" i="1" smtClean="0"/>
              <a:t>failure to relax of the LES </a:t>
            </a:r>
            <a:r>
              <a:rPr lang="sl-SI" altLang="en-US" sz="2400" smtClean="0"/>
              <a:t>(lower esophageal sphincter)</a:t>
            </a:r>
            <a:endParaRPr lang="sl-SI" altLang="en-US" sz="2400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Features: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1. Aperistalsis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2. Incomplete relaxation of the LES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3. Increased resting tone of the LES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- dysfunction of the distal esophageal neurons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	- degenerative changes in esophageal neurons, in dorsal motor nucleus of the n. vagus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Etiology: - autoimmune disease?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l-SI" altLang="en-US" sz="2400" smtClean="0"/>
              <a:t>               - inflammation?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sl-SI" altLang="en-US" sz="3600" smtClean="0">
                <a:solidFill>
                  <a:schemeClr val="tx1"/>
                </a:solidFill>
              </a:rPr>
              <a:t>ACHALASIA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295400"/>
            <a:ext cx="4419600" cy="5410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l-SI" altLang="en-US" sz="2000" u="sng" smtClean="0"/>
              <a:t>Pathology</a:t>
            </a:r>
            <a:r>
              <a:rPr lang="sl-SI" altLang="en-US" sz="2000" smtClean="0"/>
              <a:t>:  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relative narrowing of the EG junction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Progressive dilation of the esophagus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hypertrophy of the esophageal wall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inflammation </a:t>
            </a:r>
            <a:r>
              <a:rPr lang="sl-SI" altLang="en-US" sz="2000" smtClean="0">
                <a:cs typeface="Arial" charset="0"/>
              </a:rPr>
              <a:t>→</a:t>
            </a:r>
            <a:r>
              <a:rPr lang="sl-SI" altLang="en-US" sz="2000" smtClean="0"/>
              <a:t> ulceration </a:t>
            </a:r>
            <a:r>
              <a:rPr lang="sl-SI" altLang="en-US" sz="2000" smtClean="0">
                <a:cs typeface="Arial" charset="0"/>
              </a:rPr>
              <a:t>→ </a:t>
            </a:r>
            <a:r>
              <a:rPr lang="sl-SI" altLang="en-US" sz="2000" smtClean="0"/>
              <a:t>fibrous thickening</a:t>
            </a:r>
          </a:p>
          <a:p>
            <a:pPr eaLnBrk="1" hangingPunct="1">
              <a:buFontTx/>
              <a:buNone/>
            </a:pPr>
            <a:r>
              <a:rPr lang="sl-SI" altLang="en-US" sz="2000" smtClean="0"/>
              <a:t>- </a:t>
            </a:r>
            <a:r>
              <a:rPr lang="sl-SI" altLang="en-US" sz="2000" b="1" smtClean="0"/>
              <a:t>myenteric ganglia in the region of the LES: </a:t>
            </a:r>
          </a:p>
          <a:p>
            <a:pPr eaLnBrk="1" hangingPunct="1">
              <a:buFontTx/>
              <a:buNone/>
            </a:pPr>
            <a:r>
              <a:rPr lang="sl-SI" altLang="en-US" sz="2000" b="1" smtClean="0"/>
              <a:t>		</a:t>
            </a:r>
            <a:r>
              <a:rPr lang="sl-SI" altLang="en-US" sz="2000" b="1" i="1" smtClean="0"/>
              <a:t>absent</a:t>
            </a:r>
          </a:p>
          <a:p>
            <a:pPr eaLnBrk="1" hangingPunct="1">
              <a:buFontTx/>
              <a:buNone/>
            </a:pPr>
            <a:r>
              <a:rPr lang="sl-SI" altLang="en-US" sz="2000" b="1" i="1" smtClean="0"/>
              <a:t>		reduced in number </a:t>
            </a:r>
            <a:endParaRPr lang="en-US" altLang="en-US" sz="2000" b="1" i="1" smtClean="0"/>
          </a:p>
          <a:p>
            <a:pPr eaLnBrk="1" hangingPunct="1">
              <a:buFontTx/>
              <a:buNone/>
            </a:pPr>
            <a:r>
              <a:rPr lang="en-US" altLang="en-US" sz="2000" smtClean="0"/>
              <a:t>Food retention</a:t>
            </a:r>
            <a:r>
              <a:rPr lang="sl-SI" altLang="en-US" sz="2000" smtClean="0"/>
              <a:t> – oesophagitis – regeneration of the epithelium → dysplasia → 3 - 5% squamous cell carcinoma</a:t>
            </a:r>
          </a:p>
        </p:txBody>
      </p:sp>
      <p:pic>
        <p:nvPicPr>
          <p:cNvPr id="9220" name="Picture 5" descr="x13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l="12656" t="4819" r="13896"/>
          <a:stretch>
            <a:fillRect/>
          </a:stretch>
        </p:blipFill>
        <p:spPr>
          <a:xfrm>
            <a:off x="6477000" y="1905000"/>
            <a:ext cx="2147888" cy="3409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eaLnBrk="1" hangingPunct="1"/>
            <a:r>
              <a:rPr lang="sl-SI" altLang="en-US" sz="2800" b="1" smtClean="0">
                <a:solidFill>
                  <a:schemeClr val="tx1"/>
                </a:solidFill>
              </a:rPr>
              <a:t/>
            </a:r>
            <a:br>
              <a:rPr lang="sl-SI" altLang="en-US" sz="2800" b="1" smtClean="0">
                <a:solidFill>
                  <a:schemeClr val="tx1"/>
                </a:solidFill>
              </a:rPr>
            </a:br>
            <a:r>
              <a:rPr lang="sl-SI" altLang="en-US" sz="2800" b="1" smtClean="0">
                <a:solidFill>
                  <a:schemeClr val="tx1"/>
                </a:solidFill>
              </a:rPr>
              <a:t>HIATAL HERNIA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1534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Protrusion of 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rgbClr val="003300"/>
                </a:solidFill>
              </a:rPr>
              <a:t>the abdominal esophagus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rgbClr val="003300"/>
                </a:solidFill>
              </a:rPr>
              <a:t>a portion of the stomach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above the diaphragm through the diaphragmatic crura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l-SI" altLang="en-US" sz="240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Incidence: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1 – 20% adults                   </a:t>
            </a:r>
            <a:r>
              <a:rPr lang="sl-SI" altLang="en-US" sz="2400" smtClean="0">
                <a:solidFill>
                  <a:srgbClr val="003300"/>
                </a:solidFill>
                <a:cs typeface="Times New Roman" pitchFamily="18" charset="0"/>
              </a:rPr>
              <a:t>↑ incidence with aging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infants &amp; children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Etiology: 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l-SI" altLang="en-US" sz="2400" smtClean="0">
                <a:solidFill>
                  <a:srgbClr val="003300"/>
                </a:solidFill>
              </a:rPr>
              <a:t>Pathogenesis: 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rgbClr val="003300"/>
                </a:solidFill>
              </a:rPr>
              <a:t>insufficiency of the diaphragmal hiatus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rgbClr val="003300"/>
                </a:solidFill>
              </a:rPr>
              <a:t>incompetence of the LES</a:t>
            </a:r>
          </a:p>
          <a:p>
            <a:pPr eaLnBrk="1" hangingPunct="1">
              <a:lnSpc>
                <a:spcPct val="80000"/>
              </a:lnSpc>
            </a:pPr>
            <a:r>
              <a:rPr lang="sl-SI" altLang="en-US" sz="2400" smtClean="0">
                <a:solidFill>
                  <a:srgbClr val="003300"/>
                </a:solidFill>
              </a:rPr>
              <a:t>increased abdominal pressure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Hiatus hernia sliding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5"/>
          <a:stretch>
            <a:fillRect/>
          </a:stretch>
        </p:blipFill>
        <p:spPr bwMode="auto">
          <a:xfrm>
            <a:off x="3886200" y="914400"/>
            <a:ext cx="4292600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6705600" y="19812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/>
              <a:t>LES</a:t>
            </a:r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 flipH="1">
            <a:off x="6705600" y="22860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69" name="Line 7"/>
          <p:cNvSpPr>
            <a:spLocks noChangeShapeType="1"/>
          </p:cNvSpPr>
          <p:nvPr/>
        </p:nvSpPr>
        <p:spPr bwMode="auto">
          <a:xfrm flipH="1">
            <a:off x="6172200" y="2286000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0" name="Line 8"/>
          <p:cNvSpPr>
            <a:spLocks noChangeShapeType="1"/>
          </p:cNvSpPr>
          <p:nvPr/>
        </p:nvSpPr>
        <p:spPr bwMode="auto">
          <a:xfrm>
            <a:off x="6172200" y="2438400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1" name="Line 11"/>
          <p:cNvSpPr>
            <a:spLocks noChangeShapeType="1"/>
          </p:cNvSpPr>
          <p:nvPr/>
        </p:nvSpPr>
        <p:spPr bwMode="auto">
          <a:xfrm>
            <a:off x="6705600" y="2438400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228600" y="1143000"/>
            <a:ext cx="35814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buFontTx/>
              <a:buAutoNum type="arabicPeriod"/>
            </a:pPr>
            <a:r>
              <a:rPr lang="sl-SI" altLang="en-US" sz="2400" b="1"/>
              <a:t>SLIDING HERNIA</a:t>
            </a:r>
            <a:endParaRPr lang="sl-SI" altLang="en-US" sz="2400"/>
          </a:p>
          <a:p>
            <a:pPr marL="342900" indent="-342900" eaLnBrk="1" hangingPunct="1"/>
            <a:r>
              <a:rPr lang="sl-SI" altLang="en-US" sz="2400"/>
              <a:t>90%</a:t>
            </a:r>
          </a:p>
          <a:p>
            <a:pPr marL="342900" indent="-342900" eaLnBrk="1" hangingPunct="1"/>
            <a:r>
              <a:rPr lang="sl-SI" altLang="en-US" sz="2400"/>
              <a:t>proximal protrusion of the stomach with LES above the diaphragm</a:t>
            </a:r>
          </a:p>
          <a:p>
            <a:pPr marL="342900" indent="-342900" eaLnBrk="1" hangingPunct="1"/>
            <a:endParaRPr lang="sl-SI" altLang="en-US" sz="2400">
              <a:cs typeface="Arial" charset="0"/>
            </a:endParaRPr>
          </a:p>
          <a:p>
            <a:pPr marL="342900" indent="-342900" eaLnBrk="1" hangingPunct="1"/>
            <a:endParaRPr lang="sl-SI" altLang="en-US" sz="2400">
              <a:cs typeface="Arial" charset="0"/>
            </a:endParaRPr>
          </a:p>
          <a:p>
            <a:pPr marL="342900" indent="-342900" eaLnBrk="1" hangingPunct="1"/>
            <a:r>
              <a:rPr lang="en-US" altLang="en-US" sz="2400"/>
              <a:t>9% </a:t>
            </a:r>
            <a:r>
              <a:rPr lang="sl-SI" altLang="en-US" sz="2400"/>
              <a:t>LES incompetence:</a:t>
            </a:r>
          </a:p>
          <a:p>
            <a:pPr marL="342900" indent="-342900" eaLnBrk="1" hangingPunct="1"/>
            <a:r>
              <a:rPr lang="sl-SI" altLang="en-US" sz="2400"/>
              <a:t>regurgitation of the gastric juice with heartburn:</a:t>
            </a:r>
            <a:endParaRPr lang="sl-SI" altLang="en-US" sz="2400">
              <a:cs typeface="Arial" charset="0"/>
            </a:endParaRPr>
          </a:p>
          <a:p>
            <a:pPr marL="342900" indent="-342900" eaLnBrk="1" hangingPunct="1"/>
            <a:r>
              <a:rPr lang="sl-SI" altLang="en-US" sz="2400"/>
              <a:t>            </a:t>
            </a:r>
            <a:r>
              <a:rPr lang="sl-SI" altLang="en-US" sz="2400">
                <a:cs typeface="Arial" charset="0"/>
              </a:rPr>
              <a:t>↓</a:t>
            </a:r>
          </a:p>
          <a:p>
            <a:pPr marL="342900" indent="-342900" eaLnBrk="1" hangingPunct="1"/>
            <a:r>
              <a:rPr lang="sl-SI" altLang="en-US" sz="2400"/>
              <a:t>reflux esofagitis</a:t>
            </a:r>
          </a:p>
        </p:txBody>
      </p:sp>
      <p:sp>
        <p:nvSpPr>
          <p:cNvPr id="11273" name="Rectangle 13"/>
          <p:cNvSpPr>
            <a:spLocks noChangeArrowheads="1"/>
          </p:cNvSpPr>
          <p:nvPr/>
        </p:nvSpPr>
        <p:spPr bwMode="auto">
          <a:xfrm>
            <a:off x="304800" y="228600"/>
            <a:ext cx="510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800" b="1"/>
              <a:t>HIATAL HERNIA</a:t>
            </a:r>
          </a:p>
        </p:txBody>
      </p:sp>
      <p:sp>
        <p:nvSpPr>
          <p:cNvPr id="11274" name="AutoShape 14"/>
          <p:cNvSpPr>
            <a:spLocks noChangeArrowheads="1"/>
          </p:cNvSpPr>
          <p:nvPr/>
        </p:nvSpPr>
        <p:spPr bwMode="auto">
          <a:xfrm>
            <a:off x="1295400" y="3048000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1275" name="Rectangle 15"/>
          <p:cNvSpPr>
            <a:spLocks noChangeArrowheads="1"/>
          </p:cNvSpPr>
          <p:nvPr/>
        </p:nvSpPr>
        <p:spPr bwMode="auto">
          <a:xfrm>
            <a:off x="1219200" y="688975"/>
            <a:ext cx="1004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sl-SI" altLang="en-US" sz="2400"/>
              <a:t>types: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</TotalTime>
  <Words>1352</Words>
  <Application>Microsoft Office PowerPoint</Application>
  <PresentationFormat>On-screen Show (4:3)</PresentationFormat>
  <Paragraphs>448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Symbol</vt:lpstr>
      <vt:lpstr>Tahoma</vt:lpstr>
      <vt:lpstr>Times New Roman</vt:lpstr>
      <vt:lpstr>Default Design</vt:lpstr>
      <vt:lpstr>PATHOLOGY OF THE GASTROINTESTINAL TRACT </vt:lpstr>
      <vt:lpstr>PATHOLOGY OF THE ESOPHAGUS</vt:lpstr>
      <vt:lpstr>PowerPoint Presentation</vt:lpstr>
      <vt:lpstr>CONGENITAL ANOMALIES</vt:lpstr>
      <vt:lpstr>ESOPHAGEAL DIVERTICULA</vt:lpstr>
      <vt:lpstr>ACHALASIA  (cardiospasm)</vt:lpstr>
      <vt:lpstr>ACHALASIA</vt:lpstr>
      <vt:lpstr> HIATAL HERNIA</vt:lpstr>
      <vt:lpstr>PowerPoint Presentation</vt:lpstr>
      <vt:lpstr>PowerPoint Presentation</vt:lpstr>
      <vt:lpstr>MALLORY-WEISS  SYNDROME</vt:lpstr>
      <vt:lpstr>MALLORY-WEISS SYNDROME</vt:lpstr>
      <vt:lpstr>ESOPHAGITIS</vt:lpstr>
      <vt:lpstr>PowerPoint Presentation</vt:lpstr>
      <vt:lpstr>VIRAL ESOPHAGITIS</vt:lpstr>
      <vt:lpstr>PowerPoint Presentation</vt:lpstr>
      <vt:lpstr>Herpes simplex esophagitis</vt:lpstr>
      <vt:lpstr>Herpes simplex esophagitis</vt:lpstr>
      <vt:lpstr>Bacterial esophagitis</vt:lpstr>
      <vt:lpstr>CORROSIVE  ESOPHAGITIS</vt:lpstr>
      <vt:lpstr>PowerPoint Presentation</vt:lpstr>
      <vt:lpstr>REFLUX  ESOPHAGITIS</vt:lpstr>
      <vt:lpstr>REFLUX  ESOPHAGITIS</vt:lpstr>
      <vt:lpstr>REFLUX  ESOPHAGITIS</vt:lpstr>
      <vt:lpstr>PowerPoint Presentation</vt:lpstr>
      <vt:lpstr>BARRETT  ESOPHAGUS</vt:lpstr>
      <vt:lpstr>PowerPoint Presentation</vt:lpstr>
      <vt:lpstr>PowerPoint Presentation</vt:lpstr>
      <vt:lpstr>PowerPoint Presentation</vt:lpstr>
      <vt:lpstr>PowerPoint Presentation</vt:lpstr>
      <vt:lpstr>TUMORS of the esophagus</vt:lpstr>
      <vt:lpstr>WHO  classification (2010) of the esophageal tumors</vt:lpstr>
      <vt:lpstr>WHO  classification (2010) of the esophageal tumors</vt:lpstr>
      <vt:lpstr>WHO  classification (2010) of the esophageal tumors</vt:lpstr>
      <vt:lpstr>WHO  classification (2010) of the esophageal tumors</vt:lpstr>
      <vt:lpstr>LEIOMYOMA the most frequent benign tumor of the esophagus</vt:lpstr>
      <vt:lpstr>SQUAMOUS CELL CARCINOMA</vt:lpstr>
      <vt:lpstr>SQUAMOUS CELL CARCINOMA</vt:lpstr>
      <vt:lpstr>SQUAMOUS CELL CARCINOMA</vt:lpstr>
      <vt:lpstr>PowerPoint Presentation</vt:lpstr>
      <vt:lpstr>PowerPoint Presentation</vt:lpstr>
      <vt:lpstr>PowerPoint Presentation</vt:lpstr>
      <vt:lpstr>PowerPoint Presentation</vt:lpstr>
      <vt:lpstr>SQUAMOUS CELL CARCINOMA</vt:lpstr>
      <vt:lpstr>ESOPHAGEAL ADENOCARCINOMA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PATOLOGIJA GASTROINTESTINALNOG TRAKTA</dc:title>
  <dc:creator>Zorica Stojsic</dc:creator>
  <cp:lastModifiedBy>Korisnik</cp:lastModifiedBy>
  <cp:revision>256</cp:revision>
  <dcterms:created xsi:type="dcterms:W3CDTF">2005-10-18T09:48:06Z</dcterms:created>
  <dcterms:modified xsi:type="dcterms:W3CDTF">2023-09-06T13:26:42Z</dcterms:modified>
</cp:coreProperties>
</file>